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Lst>
  <p:notesMasterIdLst>
    <p:notesMasterId r:id="rId29"/>
  </p:notesMasterIdLst>
  <p:sldIdLst>
    <p:sldId id="672" r:id="rId4"/>
    <p:sldId id="696" r:id="rId5"/>
    <p:sldId id="699" r:id="rId6"/>
    <p:sldId id="673" r:id="rId7"/>
    <p:sldId id="697" r:id="rId8"/>
    <p:sldId id="682" r:id="rId9"/>
    <p:sldId id="684" r:id="rId10"/>
    <p:sldId id="708" r:id="rId11"/>
    <p:sldId id="709" r:id="rId12"/>
    <p:sldId id="711" r:id="rId13"/>
    <p:sldId id="710" r:id="rId14"/>
    <p:sldId id="676" r:id="rId15"/>
    <p:sldId id="560" r:id="rId16"/>
    <p:sldId id="712" r:id="rId17"/>
    <p:sldId id="713" r:id="rId18"/>
    <p:sldId id="714" r:id="rId19"/>
    <p:sldId id="715" r:id="rId20"/>
    <p:sldId id="716" r:id="rId21"/>
    <p:sldId id="719" r:id="rId22"/>
    <p:sldId id="718" r:id="rId23"/>
    <p:sldId id="720" r:id="rId24"/>
    <p:sldId id="721" r:id="rId25"/>
    <p:sldId id="651" r:id="rId26"/>
    <p:sldId id="717" r:id="rId27"/>
    <p:sldId id="69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673"/>
            <p14:sldId id="697"/>
            <p14:sldId id="682"/>
            <p14:sldId id="684"/>
            <p14:sldId id="708"/>
            <p14:sldId id="709"/>
            <p14:sldId id="711"/>
            <p14:sldId id="710"/>
            <p14:sldId id="676"/>
            <p14:sldId id="560"/>
            <p14:sldId id="712"/>
            <p14:sldId id="713"/>
            <p14:sldId id="714"/>
            <p14:sldId id="715"/>
            <p14:sldId id="716"/>
            <p14:sldId id="719"/>
            <p14:sldId id="718"/>
            <p14:sldId id="720"/>
            <p14:sldId id="721"/>
            <p14:sldId id="651"/>
            <p14:sldId id="717"/>
            <p14:sldId id="698"/>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79874" autoAdjust="0"/>
  </p:normalViewPr>
  <p:slideViewPr>
    <p:cSldViewPr snapToGrid="0">
      <p:cViewPr varScale="1">
        <p:scale>
          <a:sx n="107" d="100"/>
          <a:sy n="107" d="100"/>
        </p:scale>
        <p:origin x="80" y="276"/>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tags" Target="tags/tag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lab.seu.edu.cn/213222113/a-test" TargetMode="External"/><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7503" y="1791475"/>
            <a:ext cx="5798382" cy="878840"/>
          </a:xfrm>
        </p:spPr>
        <p:txBody>
          <a:bodyPr/>
          <a:lstStyle/>
          <a:p>
            <a:r>
              <a:rPr lang="zh-CN" altLang="en-US" dirty="0"/>
              <a:t>基于</a:t>
            </a:r>
            <a:r>
              <a:rPr lang="en-US" altLang="zh-CN" dirty="0"/>
              <a:t>QT</a:t>
            </a:r>
            <a:r>
              <a:rPr lang="zh-CN" altLang="en-US" dirty="0"/>
              <a:t>实现的银行管理系统</a:t>
            </a:r>
            <a:endParaRPr lang="zh-CN" altLang="en-US" dirty="0">
              <a:ea typeface="+mn-ea"/>
              <a:cs typeface="+mn-ea"/>
            </a:endParaRPr>
          </a:p>
        </p:txBody>
      </p:sp>
      <p:sp>
        <p:nvSpPr>
          <p:cNvPr id="4" name="文本占位符 3"/>
          <p:cNvSpPr>
            <a:spLocks noGrp="1"/>
          </p:cNvSpPr>
          <p:nvPr>
            <p:ph type="body" sz="quarter" idx="11"/>
          </p:nvPr>
        </p:nvSpPr>
        <p:spPr/>
        <p:txBody>
          <a:bodyPr/>
          <a:lstStyle/>
          <a:p>
            <a:endParaRPr lang="en-US" altLang="zh-CN" dirty="0">
              <a:ea typeface="+mn-ea"/>
              <a:cs typeface="+mn-ea"/>
            </a:endParaRPr>
          </a:p>
        </p:txBody>
      </p:sp>
      <p:sp>
        <p:nvSpPr>
          <p:cNvPr id="5" name="文本占位符 4"/>
          <p:cNvSpPr>
            <a:spLocks noGrp="1"/>
          </p:cNvSpPr>
          <p:nvPr>
            <p:ph type="body" sz="quarter" idx="12"/>
          </p:nvPr>
        </p:nvSpPr>
        <p:spPr/>
        <p:txBody>
          <a:bodyPr/>
          <a:lstStyle/>
          <a:p>
            <a:r>
              <a:rPr lang="en-US" altLang="zh-CN" dirty="0">
                <a:cs typeface="+mn-ea"/>
              </a:rPr>
              <a:t>Graduation Thesis Defense PPT Template</a:t>
            </a: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作者：徐硕洋，王梓</a:t>
            </a:r>
          </a:p>
        </p:txBody>
      </p:sp>
      <p:sp>
        <p:nvSpPr>
          <p:cNvPr id="14" name="矩形 13"/>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日期：</a:t>
            </a:r>
            <a:r>
              <a:rPr lang="en-US" altLang="zh-CN" sz="2000" dirty="0">
                <a:solidFill>
                  <a:schemeClr val="accent1"/>
                </a:solidFill>
                <a:latin typeface="Arial" panose="020B0604020202020204"/>
                <a:cs typeface="+mn-ea"/>
              </a:rPr>
              <a:t>2023</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/6/2</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837217"/>
          </a:xfrm>
        </p:spPr>
        <p:txBody>
          <a:bodyPr/>
          <a:lstStyle/>
          <a:p>
            <a:r>
              <a:rPr lang="zh-CN" altLang="en-US" dirty="0"/>
              <a:t>销户系统</a:t>
            </a:r>
          </a:p>
          <a:p>
            <a:endParaRPr lang="zh-CN" altLang="en-US" dirty="0"/>
          </a:p>
        </p:txBody>
      </p:sp>
      <p:sp>
        <p:nvSpPr>
          <p:cNvPr id="4" name="日期占位符 3"/>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8"/>
          </p:nvPr>
        </p:nvSpPr>
        <p:spPr/>
        <p:txBody>
          <a:bodyPr/>
          <a:lstStyle/>
          <a:p>
            <a:fld id="{C79ECAFE-A460-4E13-ABCB-32CAE6136244}" type="slidenum">
              <a:rPr lang="zh-CN" altLang="en-US" smtClean="0"/>
              <a:t>10</a:t>
            </a:fld>
            <a:endParaRPr lang="zh-CN" altLang="en-US" dirty="0"/>
          </a:p>
        </p:txBody>
      </p:sp>
      <p:sp>
        <p:nvSpPr>
          <p:cNvPr id="6" name="文本占位符 5"/>
          <p:cNvSpPr>
            <a:spLocks noGrp="1"/>
          </p:cNvSpPr>
          <p:nvPr>
            <p:ph type="body" sz="quarter" idx="29"/>
          </p:nvPr>
        </p:nvSpPr>
        <p:spPr>
          <a:xfrm>
            <a:off x="4093399" y="1090770"/>
            <a:ext cx="3982720" cy="584775"/>
          </a:xfrm>
        </p:spPr>
        <p:txBody>
          <a:bodyPr/>
          <a:lstStyle/>
          <a:p>
            <a:r>
              <a:rPr lang="zh-CN" altLang="en-US" dirty="0"/>
              <a:t>销户系统</a:t>
            </a:r>
          </a:p>
        </p:txBody>
      </p:sp>
      <p:sp>
        <p:nvSpPr>
          <p:cNvPr id="7" name="文本占位符 6"/>
          <p:cNvSpPr>
            <a:spLocks noGrp="1"/>
          </p:cNvSpPr>
          <p:nvPr>
            <p:ph type="body" sz="quarter" idx="30"/>
          </p:nvPr>
        </p:nvSpPr>
        <p:spPr>
          <a:xfrm>
            <a:off x="2076062" y="3265715"/>
            <a:ext cx="3342640" cy="855024"/>
          </a:xfrm>
        </p:spPr>
        <p:txBody>
          <a:bodyPr>
            <a:normAutofit/>
          </a:bodyPr>
          <a:lstStyle/>
          <a:p>
            <a:r>
              <a:rPr lang="zh-CN" altLang="en-US" dirty="0"/>
              <a:t>输入账户密码确认即可销户</a:t>
            </a: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918" y="2209653"/>
            <a:ext cx="4320323" cy="38221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837217"/>
          </a:xfrm>
        </p:spPr>
        <p:txBody>
          <a:bodyPr/>
          <a:lstStyle/>
          <a:p>
            <a:r>
              <a:rPr lang="zh-CN" altLang="en-US" dirty="0"/>
              <a:t>用户列表呈现</a:t>
            </a:r>
          </a:p>
          <a:p>
            <a:endParaRPr lang="zh-CN" altLang="en-US" dirty="0"/>
          </a:p>
        </p:txBody>
      </p:sp>
      <p:sp>
        <p:nvSpPr>
          <p:cNvPr id="4" name="日期占位符 3"/>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8"/>
          </p:nvPr>
        </p:nvSpPr>
        <p:spPr/>
        <p:txBody>
          <a:bodyPr/>
          <a:lstStyle/>
          <a:p>
            <a:fld id="{C79ECAFE-A460-4E13-ABCB-32CAE6136244}" type="slidenum">
              <a:rPr lang="zh-CN" altLang="en-US" smtClean="0"/>
              <a:t>11</a:t>
            </a:fld>
            <a:endParaRPr lang="zh-CN" altLang="en-US" dirty="0"/>
          </a:p>
        </p:txBody>
      </p:sp>
      <p:sp>
        <p:nvSpPr>
          <p:cNvPr id="6" name="文本占位符 5"/>
          <p:cNvSpPr>
            <a:spLocks noGrp="1"/>
          </p:cNvSpPr>
          <p:nvPr>
            <p:ph type="body" sz="quarter" idx="29"/>
          </p:nvPr>
        </p:nvSpPr>
        <p:spPr>
          <a:xfrm>
            <a:off x="4003040" y="1047563"/>
            <a:ext cx="3982720" cy="584775"/>
          </a:xfrm>
        </p:spPr>
        <p:txBody>
          <a:bodyPr/>
          <a:lstStyle/>
          <a:p>
            <a:r>
              <a:rPr lang="zh-CN" altLang="en-US" dirty="0"/>
              <a:t>用户列表呈现</a:t>
            </a:r>
          </a:p>
        </p:txBody>
      </p:sp>
      <p:sp>
        <p:nvSpPr>
          <p:cNvPr id="7" name="文本占位符 6"/>
          <p:cNvSpPr>
            <a:spLocks noGrp="1"/>
          </p:cNvSpPr>
          <p:nvPr>
            <p:ph type="body" sz="quarter" idx="30"/>
          </p:nvPr>
        </p:nvSpPr>
        <p:spPr>
          <a:xfrm>
            <a:off x="692666" y="1833328"/>
            <a:ext cx="10826234" cy="425698"/>
          </a:xfrm>
        </p:spPr>
        <p:txBody>
          <a:bodyPr/>
          <a:lstStyle/>
          <a:p>
            <a:r>
              <a:rPr lang="zh-CN" altLang="en-US" dirty="0"/>
              <a:t>调取当前系统内用户基础信息，管理员账户位于列表末尾，有特别标注</a:t>
            </a: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942" y="2598813"/>
            <a:ext cx="7047022" cy="32971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技术细节</a:t>
            </a:r>
          </a:p>
        </p:txBody>
      </p:sp>
      <p:sp>
        <p:nvSpPr>
          <p:cNvPr id="6" name="文本占位符 5"/>
          <p:cNvSpPr>
            <a:spLocks noGrp="1"/>
          </p:cNvSpPr>
          <p:nvPr>
            <p:ph type="body" sz="quarter" idx="11"/>
          </p:nvPr>
        </p:nvSpPr>
        <p:spPr/>
        <p:txBody>
          <a:bodyPr/>
          <a:lstStyle/>
          <a:p>
            <a:r>
              <a:rPr lang="en-US" altLang="zh-CN" dirty="0"/>
              <a:t>Paper Structure</a:t>
            </a:r>
          </a:p>
        </p:txBody>
      </p:sp>
      <p:sp>
        <p:nvSpPr>
          <p:cNvPr id="4" name="日期占位符 3"/>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4627965" y="1698802"/>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7" name="文本占位符 6"/>
          <p:cNvSpPr>
            <a:spLocks noGrp="1"/>
          </p:cNvSpPr>
          <p:nvPr>
            <p:ph type="body" sz="quarter" idx="11"/>
          </p:nvPr>
        </p:nvSpPr>
        <p:spPr/>
        <p:txBody>
          <a:bodyPr/>
          <a:lstStyle/>
          <a:p>
            <a:r>
              <a:rPr lang="zh-CN" altLang="en-US" dirty="0">
                <a:ea typeface="+mn-ea"/>
                <a:cs typeface="+mn-ea"/>
              </a:rPr>
              <a:t>技术细节</a:t>
            </a:r>
          </a:p>
        </p:txBody>
      </p:sp>
      <p:sp>
        <p:nvSpPr>
          <p:cNvPr id="8" name="文本占位符 7"/>
          <p:cNvSpPr>
            <a:spLocks noGrp="1"/>
          </p:cNvSpPr>
          <p:nvPr>
            <p:ph type="body" sz="quarter" idx="12"/>
          </p:nvPr>
        </p:nvSpPr>
        <p:spPr/>
        <p:txBody>
          <a:bodyPr/>
          <a:lstStyle/>
          <a:p>
            <a:r>
              <a:rPr lang="zh-CN" altLang="en-US" dirty="0">
                <a:ea typeface="+mn-ea"/>
                <a:cs typeface="+mn-ea"/>
              </a:rPr>
              <a:t>技术细节</a:t>
            </a:r>
          </a:p>
        </p:txBody>
      </p:sp>
      <p:grpSp>
        <p:nvGrpSpPr>
          <p:cNvPr id="11" name="组合 10"/>
          <p:cNvGrpSpPr/>
          <p:nvPr/>
        </p:nvGrpSpPr>
        <p:grpSpPr>
          <a:xfrm flipH="1">
            <a:off x="7490135" y="5938299"/>
            <a:ext cx="4028765" cy="72000"/>
            <a:chOff x="660400" y="5424930"/>
            <a:chExt cx="4028765" cy="72000"/>
          </a:xfrm>
        </p:grpSpPr>
        <p:cxnSp>
          <p:nvCxnSpPr>
            <p:cNvPr id="12" name="直接连接符 11"/>
            <p:cNvCxnSpPr>
              <a:stCxn id="13"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4" name="组合 13"/>
          <p:cNvGrpSpPr/>
          <p:nvPr/>
        </p:nvGrpSpPr>
        <p:grpSpPr>
          <a:xfrm flipH="1">
            <a:off x="7273447" y="3751426"/>
            <a:ext cx="3859542" cy="371187"/>
            <a:chOff x="1017258" y="2819053"/>
            <a:chExt cx="3859542" cy="371187"/>
          </a:xfrm>
        </p:grpSpPr>
        <p:cxnSp>
          <p:nvCxnSpPr>
            <p:cNvPr id="15" name="直接连接符 14"/>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8" name="组合 17"/>
          <p:cNvGrpSpPr/>
          <p:nvPr/>
        </p:nvGrpSpPr>
        <p:grpSpPr>
          <a:xfrm>
            <a:off x="660400" y="5553916"/>
            <a:ext cx="4028765" cy="72000"/>
            <a:chOff x="660400" y="5424930"/>
            <a:chExt cx="4028765" cy="72000"/>
          </a:xfrm>
        </p:grpSpPr>
        <p:cxnSp>
          <p:nvCxnSpPr>
            <p:cNvPr id="19" name="直接连接符 18"/>
            <p:cNvCxnSpPr>
              <a:stCxn id="20"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p:cNvGrpSpPr/>
          <p:nvPr/>
        </p:nvGrpSpPr>
        <p:grpSpPr>
          <a:xfrm>
            <a:off x="1017258" y="3386211"/>
            <a:ext cx="3859542" cy="371187"/>
            <a:chOff x="1017258" y="3196675"/>
            <a:chExt cx="3859542" cy="371187"/>
          </a:xfrm>
        </p:grpSpPr>
        <p:cxnSp>
          <p:nvCxnSpPr>
            <p:cNvPr id="22" name="直接连接符 21"/>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5" name="文本框 34"/>
          <p:cNvSpPr txBox="1"/>
          <p:nvPr/>
        </p:nvSpPr>
        <p:spPr>
          <a:xfrm>
            <a:off x="616605" y="5169920"/>
            <a:ext cx="2907310" cy="400110"/>
          </a:xfrm>
          <a:prstGeom prst="rect">
            <a:avLst/>
          </a:prstGeom>
          <a:noFill/>
        </p:spPr>
        <p:txBody>
          <a:bodyPr wrap="square" lIns="0" rIns="0" rtlCol="0">
            <a:spAutoFit/>
          </a:bodyPr>
          <a:lstStyle/>
          <a:p>
            <a:pPr>
              <a:defRPr/>
            </a:pPr>
            <a:r>
              <a:rPr lang="zh-CN" altLang="en-US" sz="2000" b="1" dirty="0">
                <a:solidFill>
                  <a:schemeClr val="accent1"/>
                </a:solidFill>
                <a:latin typeface="Arial" panose="020B0604020202020204"/>
                <a:cs typeface="+mn-ea"/>
              </a:rPr>
              <a:t>智能化追踪好友关系</a:t>
            </a:r>
          </a:p>
        </p:txBody>
      </p:sp>
      <p:sp>
        <p:nvSpPr>
          <p:cNvPr id="36" name="文本框 35"/>
          <p:cNvSpPr txBox="1"/>
          <p:nvPr/>
        </p:nvSpPr>
        <p:spPr>
          <a:xfrm>
            <a:off x="8000273" y="5528334"/>
            <a:ext cx="3518627" cy="400110"/>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chemeClr val="accent1"/>
                </a:solidFill>
                <a:latin typeface="Arial" panose="020B0604020202020204"/>
                <a:cs typeface="+mn-ea"/>
              </a:rPr>
              <a:t>分布式版本管理系统</a:t>
            </a:r>
            <a:r>
              <a:rPr lang="en-US" altLang="zh-CN" sz="2000" b="1" dirty="0">
                <a:solidFill>
                  <a:schemeClr val="accent1"/>
                </a:solidFill>
                <a:latin typeface="Arial" panose="020B0604020202020204"/>
                <a:cs typeface="+mn-ea"/>
              </a:rPr>
              <a:t>(Gitlab)</a:t>
            </a:r>
            <a:endPar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endParaRPr>
          </a:p>
        </p:txBody>
      </p:sp>
      <p:sp>
        <p:nvSpPr>
          <p:cNvPr id="38" name="文本框 37"/>
          <p:cNvSpPr txBox="1"/>
          <p:nvPr/>
        </p:nvSpPr>
        <p:spPr>
          <a:xfrm>
            <a:off x="1015740" y="2962596"/>
            <a:ext cx="2350174" cy="39878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高度加密模块</a:t>
            </a:r>
          </a:p>
        </p:txBody>
      </p:sp>
      <p:sp>
        <p:nvSpPr>
          <p:cNvPr id="40" name="文本框 39"/>
          <p:cNvSpPr txBox="1"/>
          <p:nvPr/>
        </p:nvSpPr>
        <p:spPr>
          <a:xfrm>
            <a:off x="8449294" y="3353203"/>
            <a:ext cx="2725448" cy="398780"/>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前后端端口深入对接</a:t>
            </a:r>
          </a:p>
        </p:txBody>
      </p:sp>
      <p:grpSp>
        <p:nvGrpSpPr>
          <p:cNvPr id="6" name="组合 5"/>
          <p:cNvGrpSpPr/>
          <p:nvPr/>
        </p:nvGrpSpPr>
        <p:grpSpPr>
          <a:xfrm>
            <a:off x="4689163" y="2250996"/>
            <a:ext cx="2813671" cy="4072640"/>
            <a:chOff x="4689163" y="2250996"/>
            <a:chExt cx="2813671" cy="4072640"/>
          </a:xfrm>
        </p:grpSpPr>
        <p:grpSp>
          <p:nvGrpSpPr>
            <p:cNvPr id="25" name="组合 24"/>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7" name="îṩḷîḋê"/>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8" name="ïṧḷïḍe"/>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9" name="íşliḓé"/>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0" name="iSḻiďè"/>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1" name="ï$ḻïḍè"/>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2" name="íşľîḓé"/>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3" name="íşliḓé"/>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4" name="iSḻiďè"/>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grpSp>
        <p:pic>
          <p:nvPicPr>
            <p:cNvPr id="47" name="图片 46"/>
            <p:cNvPicPr/>
            <p:nvPr/>
          </p:nvPicPr>
          <p:blipFill>
            <a:blip r:embed="rId3" cstate="print">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p:cNvSpPr/>
          <p:nvPr/>
        </p:nvSpPr>
        <p:spPr>
          <a:xfrm>
            <a:off x="4703537"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4" name="椭圆 43"/>
          <p:cNvSpPr/>
          <p:nvPr/>
        </p:nvSpPr>
        <p:spPr>
          <a:xfrm>
            <a:off x="4482860" y="5544190"/>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5" name="椭圆 44"/>
          <p:cNvSpPr/>
          <p:nvPr/>
        </p:nvSpPr>
        <p:spPr>
          <a:xfrm>
            <a:off x="7657326" y="5917236"/>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6" name="椭圆 45"/>
          <p:cNvSpPr/>
          <p:nvPr/>
        </p:nvSpPr>
        <p:spPr>
          <a:xfrm>
            <a:off x="7428148" y="4064858"/>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13</a:t>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dirty="0"/>
              <a:t>加密原理</a:t>
            </a:r>
          </a:p>
          <a:p>
            <a:endParaRPr lang="zh-CN" altLang="en-US" dirty="0"/>
          </a:p>
        </p:txBody>
      </p:sp>
      <p:sp>
        <p:nvSpPr>
          <p:cNvPr id="3" name="文本占位符 2"/>
          <p:cNvSpPr>
            <a:spLocks noGrp="1"/>
          </p:cNvSpPr>
          <p:nvPr>
            <p:ph type="body" sz="quarter" idx="12"/>
          </p:nvPr>
        </p:nvSpPr>
        <p:spPr/>
        <p:txBody>
          <a:bodyPr/>
          <a:lstStyle/>
          <a:p>
            <a:r>
              <a:rPr lang="zh-CN" altLang="en-US" dirty="0"/>
              <a:t>加密原理</a:t>
            </a:r>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14</a:t>
            </a:fld>
            <a:endParaRPr lang="zh-CN" altLang="en-US" dirty="0"/>
          </a:p>
        </p:txBody>
      </p:sp>
      <p:pic>
        <p:nvPicPr>
          <p:cNvPr id="8" name="图片 7"/>
          <p:cNvPicPr>
            <a:picLocks noChangeAspect="1"/>
          </p:cNvPicPr>
          <p:nvPr/>
        </p:nvPicPr>
        <p:blipFill>
          <a:blip r:embed="rId2"/>
          <a:stretch>
            <a:fillRect/>
          </a:stretch>
        </p:blipFill>
        <p:spPr>
          <a:xfrm>
            <a:off x="6038602" y="1956720"/>
            <a:ext cx="5239583" cy="2182367"/>
          </a:xfrm>
          <a:prstGeom prst="rect">
            <a:avLst/>
          </a:prstGeom>
        </p:spPr>
      </p:pic>
      <p:sp>
        <p:nvSpPr>
          <p:cNvPr id="9" name="文本框 8"/>
          <p:cNvSpPr txBox="1"/>
          <p:nvPr/>
        </p:nvSpPr>
        <p:spPr>
          <a:xfrm>
            <a:off x="660400" y="2260847"/>
            <a:ext cx="3954483" cy="1754326"/>
          </a:xfrm>
          <a:prstGeom prst="rect">
            <a:avLst/>
          </a:prstGeom>
          <a:noFill/>
        </p:spPr>
        <p:txBody>
          <a:bodyPr wrap="square" rtlCol="0">
            <a:spAutoFit/>
          </a:bodyPr>
          <a:lstStyle/>
          <a:p>
            <a:r>
              <a:rPr lang="en-US" altLang="zh-CN" dirty="0"/>
              <a:t>Code</a:t>
            </a:r>
            <a:r>
              <a:rPr lang="zh-CN" altLang="en-US" dirty="0"/>
              <a:t>类提供加密与解密函数</a:t>
            </a:r>
            <a:endParaRPr lang="en-US" altLang="zh-CN" dirty="0"/>
          </a:p>
          <a:p>
            <a:endParaRPr lang="en-US" altLang="zh-CN" dirty="0"/>
          </a:p>
          <a:p>
            <a:r>
              <a:rPr lang="zh-CN" altLang="en-US" dirty="0"/>
              <a:t>通过将原数据二进制读取后与专有密钥进行与或运算的方式加密与解密</a:t>
            </a:r>
            <a:endParaRPr lang="en-US" altLang="zh-CN" dirty="0"/>
          </a:p>
          <a:p>
            <a:r>
              <a:rPr lang="zh-CN" altLang="en-US" dirty="0"/>
              <a:t>保存加密后的二进制数据，在没有密钥与存储格式信息的前提下极难破解</a:t>
            </a:r>
          </a:p>
        </p:txBody>
      </p:sp>
      <p:pic>
        <p:nvPicPr>
          <p:cNvPr id="11" name="图片 10"/>
          <p:cNvPicPr>
            <a:picLocks noChangeAspect="1"/>
          </p:cNvPicPr>
          <p:nvPr/>
        </p:nvPicPr>
        <p:blipFill>
          <a:blip r:embed="rId3"/>
          <a:stretch>
            <a:fillRect/>
          </a:stretch>
        </p:blipFill>
        <p:spPr>
          <a:xfrm>
            <a:off x="3879215" y="4282160"/>
            <a:ext cx="7398970" cy="21361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sz="2000" b="1" dirty="0">
                <a:solidFill>
                  <a:schemeClr val="accent1"/>
                </a:solidFill>
                <a:latin typeface="Arial" panose="020B0604020202020204"/>
                <a:cs typeface="+mn-ea"/>
              </a:rPr>
              <a:t>迪杰斯特拉算法</a:t>
            </a:r>
            <a:r>
              <a:rPr lang="en-US" altLang="zh-CN" sz="2000" b="1" dirty="0">
                <a:solidFill>
                  <a:schemeClr val="accent1"/>
                </a:solidFill>
                <a:latin typeface="Arial" panose="020B0604020202020204"/>
                <a:cs typeface="+mn-ea"/>
              </a:rPr>
              <a:t>(Dijkstra)</a:t>
            </a:r>
            <a:endParaRPr lang="zh-CN" altLang="en-US" sz="2000" b="1" dirty="0">
              <a:solidFill>
                <a:schemeClr val="accent1"/>
              </a:solidFill>
              <a:latin typeface="Arial" panose="020B0604020202020204"/>
              <a:cs typeface="+mn-ea"/>
            </a:endParaRPr>
          </a:p>
          <a:p>
            <a:endParaRPr lang="zh-CN" altLang="en-US" dirty="0"/>
          </a:p>
        </p:txBody>
      </p:sp>
      <p:sp>
        <p:nvSpPr>
          <p:cNvPr id="3" name="文本占位符 2"/>
          <p:cNvSpPr>
            <a:spLocks noGrp="1"/>
          </p:cNvSpPr>
          <p:nvPr>
            <p:ph type="body" sz="quarter" idx="12"/>
          </p:nvPr>
        </p:nvSpPr>
        <p:spPr>
          <a:xfrm>
            <a:off x="2890228" y="1161598"/>
            <a:ext cx="6084075" cy="1704121"/>
          </a:xfrm>
        </p:spPr>
        <p:txBody>
          <a:bodyPr/>
          <a:lstStyle/>
          <a:p>
            <a:r>
              <a:rPr lang="zh-CN" altLang="en-US" sz="3200" b="1" dirty="0">
                <a:solidFill>
                  <a:schemeClr val="accent1"/>
                </a:solidFill>
                <a:latin typeface="Arial" panose="020B0604020202020204"/>
                <a:cs typeface="+mn-ea"/>
              </a:rPr>
              <a:t>智能化追踪好友关系</a:t>
            </a:r>
            <a:endParaRPr lang="en-US" altLang="zh-CN" sz="3200" b="1" dirty="0">
              <a:solidFill>
                <a:schemeClr val="accent1"/>
              </a:solidFill>
              <a:latin typeface="Arial" panose="020B0604020202020204"/>
              <a:cs typeface="+mn-ea"/>
            </a:endParaRPr>
          </a:p>
          <a:p>
            <a:r>
              <a:rPr lang="zh-CN" altLang="en-US" sz="2000" b="1" dirty="0">
                <a:solidFill>
                  <a:schemeClr val="accent6">
                    <a:lumMod val="75000"/>
                  </a:schemeClr>
                </a:solidFill>
                <a:latin typeface="Arial" panose="020B0604020202020204"/>
                <a:cs typeface="+mn-ea"/>
              </a:rPr>
              <a:t>迪杰斯特拉算法</a:t>
            </a:r>
            <a:r>
              <a:rPr lang="en-US" altLang="zh-CN" sz="2000" b="1" dirty="0">
                <a:solidFill>
                  <a:schemeClr val="accent6">
                    <a:lumMod val="75000"/>
                  </a:schemeClr>
                </a:solidFill>
                <a:latin typeface="Arial" panose="020B0604020202020204"/>
                <a:cs typeface="+mn-ea"/>
              </a:rPr>
              <a:t>(Dijkstra)</a:t>
            </a:r>
            <a:endParaRPr lang="zh-CN" altLang="en-US" sz="2000" b="1" dirty="0">
              <a:solidFill>
                <a:schemeClr val="accent6">
                  <a:lumMod val="75000"/>
                </a:schemeClr>
              </a:solidFill>
              <a:latin typeface="Arial" panose="020B0604020202020204"/>
              <a:cs typeface="+mn-ea"/>
            </a:endParaRP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15</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28117"/>
            <a:ext cx="5192857" cy="2293638"/>
          </a:xfrm>
          <a:prstGeom prst="rect">
            <a:avLst/>
          </a:prstGeom>
        </p:spPr>
      </p:pic>
      <p:sp>
        <p:nvSpPr>
          <p:cNvPr id="4" name="文本框 3">
            <a:extLst>
              <a:ext uri="{FF2B5EF4-FFF2-40B4-BE49-F238E27FC236}">
                <a16:creationId xmlns:a16="http://schemas.microsoft.com/office/drawing/2014/main" id="{EE5AAF70-57A2-A777-734B-A34AC993B982}"/>
              </a:ext>
            </a:extLst>
          </p:cNvPr>
          <p:cNvSpPr txBox="1"/>
          <p:nvPr/>
        </p:nvSpPr>
        <p:spPr>
          <a:xfrm>
            <a:off x="1092530" y="2989782"/>
            <a:ext cx="4298867" cy="923330"/>
          </a:xfrm>
          <a:prstGeom prst="rect">
            <a:avLst/>
          </a:prstGeom>
          <a:noFill/>
        </p:spPr>
        <p:txBody>
          <a:bodyPr wrap="square" rtlCol="0">
            <a:spAutoFit/>
          </a:bodyPr>
          <a:lstStyle/>
          <a:p>
            <a:r>
              <a:rPr lang="zh-CN" altLang="en-US" dirty="0"/>
              <a:t>通过贪心算法的方式追踪起始点与目标点之间的最短好友关系层数，超过</a:t>
            </a:r>
            <a:r>
              <a:rPr lang="en-US" altLang="zh-CN" dirty="0"/>
              <a:t>6</a:t>
            </a:r>
            <a:r>
              <a:rPr lang="zh-CN" altLang="en-US" dirty="0"/>
              <a:t>层认定为陌生人。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前后端端口嵌入式对接</a:t>
            </a:r>
          </a:p>
          <a:p>
            <a:endParaRPr lang="zh-CN" altLang="en-US" b="0" dirty="0"/>
          </a:p>
        </p:txBody>
      </p:sp>
      <p:sp>
        <p:nvSpPr>
          <p:cNvPr id="3" name="文本占位符 2"/>
          <p:cNvSpPr>
            <a:spLocks noGrp="1"/>
          </p:cNvSpPr>
          <p:nvPr>
            <p:ph type="body" sz="quarter" idx="12"/>
          </p:nvPr>
        </p:nvSpPr>
        <p:spPr>
          <a:xfrm>
            <a:off x="3950574" y="1119503"/>
            <a:ext cx="4290852" cy="1206549"/>
          </a:xfrm>
        </p:spPr>
        <p:txBody>
          <a:bodyPr/>
          <a:lstStyle/>
          <a:p>
            <a:r>
              <a:rPr kumimoji="0" lang="zh-CN" altLang="en-US" sz="3200" b="1" i="0" u="none" strike="noStrike" kern="1200" cap="none" spc="0" normalizeH="0" baseline="0" noProof="0" dirty="0">
                <a:ln>
                  <a:noFill/>
                </a:ln>
                <a:solidFill>
                  <a:schemeClr val="accent1"/>
                </a:solidFill>
                <a:effectLst/>
                <a:uLnTx/>
                <a:uFillTx/>
                <a:latin typeface="Arial" panose="020B0604020202020204"/>
                <a:cs typeface="+mn-ea"/>
              </a:rPr>
              <a:t>前后端端口嵌入式对接</a:t>
            </a: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16</a:t>
            </a:fld>
            <a:endParaRPr lang="zh-CN" altLang="en-US" dirty="0"/>
          </a:p>
        </p:txBody>
      </p:sp>
      <p:pic>
        <p:nvPicPr>
          <p:cNvPr id="8" name="图片 7"/>
          <p:cNvPicPr>
            <a:picLocks noChangeAspect="1"/>
          </p:cNvPicPr>
          <p:nvPr/>
        </p:nvPicPr>
        <p:blipFill>
          <a:blip r:embed="rId2"/>
          <a:stretch>
            <a:fillRect/>
          </a:stretch>
        </p:blipFill>
        <p:spPr>
          <a:xfrm>
            <a:off x="5945323" y="1819548"/>
            <a:ext cx="5340120" cy="4504062"/>
          </a:xfrm>
          <a:prstGeom prst="rect">
            <a:avLst/>
          </a:prstGeom>
        </p:spPr>
      </p:pic>
      <p:sp>
        <p:nvSpPr>
          <p:cNvPr id="9" name="文本框 8"/>
          <p:cNvSpPr txBox="1"/>
          <p:nvPr/>
        </p:nvSpPr>
        <p:spPr>
          <a:xfrm>
            <a:off x="1270661" y="2400629"/>
            <a:ext cx="4298868" cy="2031325"/>
          </a:xfrm>
          <a:prstGeom prst="rect">
            <a:avLst/>
          </a:prstGeom>
          <a:noFill/>
        </p:spPr>
        <p:txBody>
          <a:bodyPr wrap="square" rtlCol="0">
            <a:spAutoFit/>
          </a:bodyPr>
          <a:lstStyle/>
          <a:p>
            <a:r>
              <a:rPr lang="zh-CN" altLang="en-US" dirty="0"/>
              <a:t>后端向前端提供一个包含所有类的超级类</a:t>
            </a:r>
            <a:endParaRPr lang="en-US" altLang="zh-CN" dirty="0"/>
          </a:p>
          <a:p>
            <a:r>
              <a:rPr lang="zh-CN" altLang="en-US" dirty="0"/>
              <a:t>在这个类中，所有子类的功能被封装为一个个函数，从而变为方便前端调用的端口，</a:t>
            </a:r>
            <a:endParaRPr lang="en-US" altLang="zh-CN" dirty="0"/>
          </a:p>
          <a:p>
            <a:r>
              <a:rPr lang="zh-CN" altLang="en-US" dirty="0"/>
              <a:t>也使得前端只需要</a:t>
            </a:r>
            <a:r>
              <a:rPr lang="en-US" altLang="zh-CN" dirty="0"/>
              <a:t>include</a:t>
            </a:r>
            <a:r>
              <a:rPr lang="zh-CN" altLang="en-US" dirty="0"/>
              <a:t>一个头文件就能使用全部功能。</a:t>
            </a:r>
            <a:endParaRPr lang="en-US" altLang="zh-CN" dirty="0"/>
          </a:p>
          <a:p>
            <a:r>
              <a:rPr lang="zh-CN" altLang="en-US" dirty="0"/>
              <a:t>这个跟随程序窗口一同启动的类，起着类似于</a:t>
            </a:r>
            <a:r>
              <a:rPr lang="en-US" altLang="zh-CN" dirty="0"/>
              <a:t>”</a:t>
            </a:r>
            <a:r>
              <a:rPr lang="zh-CN" altLang="en-US" dirty="0"/>
              <a:t>引擎</a:t>
            </a:r>
            <a:r>
              <a:rPr lang="en-US" altLang="zh-CN" dirty="0"/>
              <a:t>”</a:t>
            </a:r>
            <a:r>
              <a:rPr lang="zh-CN" altLang="en-US" dirty="0"/>
              <a:t>的功能。</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sz="2000" b="1" dirty="0">
                <a:solidFill>
                  <a:schemeClr val="accent1"/>
                </a:solidFill>
                <a:latin typeface="Arial" panose="020B0604020202020204"/>
                <a:cs typeface="+mn-ea"/>
              </a:rPr>
              <a:t>分布式版本管理系统</a:t>
            </a:r>
            <a:r>
              <a:rPr lang="en-US" altLang="zh-CN" sz="2000" b="1" dirty="0">
                <a:solidFill>
                  <a:schemeClr val="accent1"/>
                </a:solidFill>
                <a:latin typeface="Arial" panose="020B0604020202020204"/>
                <a:cs typeface="+mn-ea"/>
              </a:rPr>
              <a:t>(Gitlab)</a:t>
            </a:r>
            <a:endPar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endParaRPr>
          </a:p>
          <a:p>
            <a:endParaRPr lang="zh-CN" altLang="en-US" dirty="0"/>
          </a:p>
        </p:txBody>
      </p:sp>
      <p:sp>
        <p:nvSpPr>
          <p:cNvPr id="3" name="文本占位符 2"/>
          <p:cNvSpPr>
            <a:spLocks noGrp="1"/>
          </p:cNvSpPr>
          <p:nvPr>
            <p:ph type="body" sz="quarter" idx="12"/>
          </p:nvPr>
        </p:nvSpPr>
        <p:spPr>
          <a:xfrm>
            <a:off x="3523061" y="1122040"/>
            <a:ext cx="5484371" cy="1206549"/>
          </a:xfrm>
        </p:spPr>
        <p:txBody>
          <a:bodyPr/>
          <a:lstStyle/>
          <a:p>
            <a:r>
              <a:rPr lang="zh-CN" altLang="en-US" sz="3200" b="1" dirty="0">
                <a:solidFill>
                  <a:schemeClr val="accent1"/>
                </a:solidFill>
                <a:latin typeface="Arial" panose="020B0604020202020204"/>
                <a:cs typeface="+mn-ea"/>
              </a:rPr>
              <a:t>分布式版本管理系统</a:t>
            </a:r>
            <a:r>
              <a:rPr lang="en-US" altLang="zh-CN" sz="3200" b="1" dirty="0">
                <a:solidFill>
                  <a:schemeClr val="accent1"/>
                </a:solidFill>
                <a:latin typeface="Arial" panose="020B0604020202020204"/>
                <a:cs typeface="+mn-ea"/>
              </a:rPr>
              <a:t>(Gitlab)</a:t>
            </a:r>
            <a:endParaRPr kumimoji="0" lang="zh-CN" altLang="en-US" sz="3200" b="1" i="0" u="none" strike="noStrike" kern="1200" cap="none" spc="0" normalizeH="0" baseline="0" noProof="0" dirty="0">
              <a:ln>
                <a:noFill/>
              </a:ln>
              <a:solidFill>
                <a:schemeClr val="accent1"/>
              </a:solidFill>
              <a:effectLst/>
              <a:uLnTx/>
              <a:uFillTx/>
              <a:latin typeface="Arial" panose="020B0604020202020204"/>
              <a:cs typeface="+mn-ea"/>
            </a:endParaRP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17</a:t>
            </a:fld>
            <a:endParaRPr lang="zh-CN" altLang="en-US" dirty="0"/>
          </a:p>
        </p:txBody>
      </p:sp>
      <p:pic>
        <p:nvPicPr>
          <p:cNvPr id="10" name="图片 9"/>
          <p:cNvPicPr>
            <a:picLocks noChangeAspect="1"/>
          </p:cNvPicPr>
          <p:nvPr/>
        </p:nvPicPr>
        <p:blipFill>
          <a:blip r:embed="rId2"/>
          <a:stretch>
            <a:fillRect/>
          </a:stretch>
        </p:blipFill>
        <p:spPr>
          <a:xfrm>
            <a:off x="843148" y="2387352"/>
            <a:ext cx="10621114" cy="3746432"/>
          </a:xfrm>
          <a:prstGeom prst="rect">
            <a:avLst/>
          </a:prstGeom>
        </p:spPr>
      </p:pic>
      <p:sp>
        <p:nvSpPr>
          <p:cNvPr id="4" name="文本框 3">
            <a:extLst>
              <a:ext uri="{FF2B5EF4-FFF2-40B4-BE49-F238E27FC236}">
                <a16:creationId xmlns:a16="http://schemas.microsoft.com/office/drawing/2014/main" id="{E8495BAD-923B-1F3A-D314-42A7E1295A43}"/>
              </a:ext>
            </a:extLst>
          </p:cNvPr>
          <p:cNvSpPr txBox="1"/>
          <p:nvPr/>
        </p:nvSpPr>
        <p:spPr>
          <a:xfrm>
            <a:off x="2802577" y="1725314"/>
            <a:ext cx="6715496" cy="369332"/>
          </a:xfrm>
          <a:prstGeom prst="rect">
            <a:avLst/>
          </a:prstGeom>
          <a:noFill/>
        </p:spPr>
        <p:txBody>
          <a:bodyPr wrap="square" rtlCol="0">
            <a:spAutoFit/>
          </a:bodyPr>
          <a:lstStyle/>
          <a:p>
            <a:r>
              <a:rPr lang="zh-CN" altLang="en-US" dirty="0"/>
              <a:t>网址：</a:t>
            </a:r>
            <a:r>
              <a:rPr lang="en-US" altLang="zh-CN" dirty="0" err="1">
                <a:hlinkClick r:id="rId3"/>
              </a:rPr>
              <a:t>Adamaik</a:t>
            </a:r>
            <a:r>
              <a:rPr lang="en-US" altLang="zh-CN" dirty="0">
                <a:hlinkClick r:id="rId3"/>
              </a:rPr>
              <a:t> / </a:t>
            </a:r>
            <a:r>
              <a:rPr lang="en-US" altLang="zh-CN" dirty="0" err="1">
                <a:hlinkClick r:id="rId3"/>
              </a:rPr>
              <a:t>homeworkAsBank</a:t>
            </a:r>
            <a:r>
              <a:rPr lang="en-US" altLang="zh-CN" dirty="0">
                <a:hlinkClick r:id="rId3"/>
              </a:rPr>
              <a:t> · GitLab (seu.edu.cn)</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sz="2000" b="1" dirty="0">
                <a:solidFill>
                  <a:schemeClr val="accent1"/>
                </a:solidFill>
                <a:latin typeface="Arial" panose="020B0604020202020204"/>
                <a:cs typeface="+mn-ea"/>
              </a:rPr>
              <a:t>分布式版本管理系统</a:t>
            </a:r>
            <a:r>
              <a:rPr lang="en-US" altLang="zh-CN" sz="2000" b="1" dirty="0">
                <a:solidFill>
                  <a:schemeClr val="accent1"/>
                </a:solidFill>
                <a:latin typeface="Arial" panose="020B0604020202020204"/>
                <a:cs typeface="+mn-ea"/>
              </a:rPr>
              <a:t>(Gitlab)</a:t>
            </a:r>
            <a:endPar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endParaRP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18</a:t>
            </a:fld>
            <a:endParaRPr lang="zh-CN" altLang="en-US" dirty="0"/>
          </a:p>
        </p:txBody>
      </p:sp>
      <p:pic>
        <p:nvPicPr>
          <p:cNvPr id="7" name="图片 6"/>
          <p:cNvPicPr>
            <a:picLocks noChangeAspect="1"/>
          </p:cNvPicPr>
          <p:nvPr/>
        </p:nvPicPr>
        <p:blipFill>
          <a:blip r:embed="rId2"/>
          <a:stretch>
            <a:fillRect/>
          </a:stretch>
        </p:blipFill>
        <p:spPr>
          <a:xfrm>
            <a:off x="6194351" y="1749349"/>
            <a:ext cx="5576420" cy="3232350"/>
          </a:xfrm>
          <a:prstGeom prst="rect">
            <a:avLst/>
          </a:prstGeom>
        </p:spPr>
      </p:pic>
      <p:sp>
        <p:nvSpPr>
          <p:cNvPr id="8" name="文本框 7"/>
          <p:cNvSpPr txBox="1"/>
          <p:nvPr/>
        </p:nvSpPr>
        <p:spPr>
          <a:xfrm>
            <a:off x="1216933" y="2164986"/>
            <a:ext cx="4469740" cy="2031325"/>
          </a:xfrm>
          <a:prstGeom prst="rect">
            <a:avLst/>
          </a:prstGeom>
          <a:noFill/>
        </p:spPr>
        <p:txBody>
          <a:bodyPr wrap="square" rtlCol="0">
            <a:spAutoFit/>
          </a:bodyPr>
          <a:lstStyle/>
          <a:p>
            <a:r>
              <a:rPr lang="zh-CN" altLang="en-US" dirty="0"/>
              <a:t>在开发过程中，我们采用</a:t>
            </a:r>
            <a:r>
              <a:rPr lang="en-US" altLang="zh-CN" dirty="0"/>
              <a:t>git</a:t>
            </a:r>
            <a:r>
              <a:rPr lang="zh-CN" altLang="en-US" dirty="0"/>
              <a:t>作为项目的版本管理器，做到及时回退，和多分支开发</a:t>
            </a:r>
            <a:endParaRPr lang="en-US" altLang="zh-CN" dirty="0"/>
          </a:p>
          <a:p>
            <a:endParaRPr lang="en-US" altLang="zh-CN" dirty="0"/>
          </a:p>
          <a:p>
            <a:r>
              <a:rPr lang="zh-CN" altLang="en-US" dirty="0"/>
              <a:t>同时，我们使用学校的</a:t>
            </a:r>
            <a:r>
              <a:rPr lang="en-US" altLang="zh-CN" dirty="0" err="1"/>
              <a:t>gitlab</a:t>
            </a:r>
            <a:r>
              <a:rPr lang="zh-CN" altLang="en-US" dirty="0"/>
              <a:t>进行项目备份与远程同步，在这一过程中，我们深刻体会到了开发过程中</a:t>
            </a:r>
            <a:r>
              <a:rPr lang="en-US" altLang="zh-CN" dirty="0"/>
              <a:t>git</a:t>
            </a:r>
            <a:r>
              <a:rPr lang="zh-CN" altLang="en-US" dirty="0"/>
              <a:t>技术的便捷性和必要性。</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dirty="0"/>
              <a:t>其他技术细节</a:t>
            </a:r>
          </a:p>
          <a:p>
            <a:endParaRPr lang="zh-CN" altLang="en-US" dirty="0"/>
          </a:p>
        </p:txBody>
      </p:sp>
      <p:sp>
        <p:nvSpPr>
          <p:cNvPr id="3" name="文本占位符 2"/>
          <p:cNvSpPr>
            <a:spLocks noGrp="1"/>
          </p:cNvSpPr>
          <p:nvPr>
            <p:ph type="body" sz="quarter" idx="12"/>
          </p:nvPr>
        </p:nvSpPr>
        <p:spPr>
          <a:xfrm>
            <a:off x="4912474" y="2877051"/>
            <a:ext cx="4837167" cy="2376100"/>
          </a:xfrm>
        </p:spPr>
        <p:txBody>
          <a:bodyPr/>
          <a:lstStyle/>
          <a:p>
            <a:r>
              <a:rPr lang="zh-CN" altLang="en-US" sz="5400" dirty="0"/>
              <a:t>其他技术细节</a:t>
            </a: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19</a:t>
            </a:fld>
            <a:endParaRPr lang="zh-CN" altLang="en-US" dirty="0"/>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5003" t="3765" r="56940" b="44178"/>
          <a:stretch>
            <a:fillRect/>
          </a:stretch>
        </p:blipFill>
        <p:spPr>
          <a:xfrm>
            <a:off x="2513659" y="2167989"/>
            <a:ext cx="2398815" cy="22563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6" name="文本框 55"/>
          <p:cNvSpPr txBox="1"/>
          <p:nvPr/>
        </p:nvSpPr>
        <p:spPr>
          <a:xfrm>
            <a:off x="7565045" y="812926"/>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功能简介</a:t>
            </a:r>
          </a:p>
        </p:txBody>
      </p:sp>
      <p:sp>
        <p:nvSpPr>
          <p:cNvPr id="57" name="文本框 56"/>
          <p:cNvSpPr txBox="1"/>
          <p:nvPr/>
        </p:nvSpPr>
        <p:spPr>
          <a:xfrm>
            <a:off x="8078311" y="3228143"/>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445437"/>
                </a:solidFill>
                <a:latin typeface="微软雅黑" panose="020B0503020204020204" charset="-122"/>
                <a:ea typeface="微软雅黑" panose="020B0503020204020204" charset="-122"/>
                <a:cs typeface="+mn-ea"/>
              </a:rPr>
              <a:t>技术细节</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8" name="文本框 57"/>
          <p:cNvSpPr txBox="1"/>
          <p:nvPr/>
        </p:nvSpPr>
        <p:spPr>
          <a:xfrm>
            <a:off x="7611363" y="5614539"/>
            <a:ext cx="2868073" cy="523220"/>
          </a:xfrm>
          <a:prstGeom prst="rect">
            <a:avLst/>
          </a:prstGeom>
          <a:noFill/>
        </p:spPr>
        <p:txBody>
          <a:bodyPr wrap="square" rtlCol="0">
            <a:spAutoFit/>
          </a:bodyPr>
          <a:lstStyle/>
          <a:p>
            <a:r>
              <a:rPr lang="zh-CN" altLang="en-US" sz="2800" b="1" dirty="0">
                <a:solidFill>
                  <a:srgbClr val="445437"/>
                </a:solidFill>
                <a:latin typeface="微软雅黑" panose="020B0503020204020204" charset="-122"/>
                <a:ea typeface="微软雅黑" panose="020B0503020204020204" charset="-122"/>
                <a:cs typeface="+mn-ea"/>
              </a:rPr>
              <a:t>代码刨析</a:t>
            </a:r>
          </a:p>
        </p:txBody>
      </p:sp>
      <p:grpSp>
        <p:nvGrpSpPr>
          <p:cNvPr id="62" name="组合 61"/>
          <p:cNvGrpSpPr/>
          <p:nvPr/>
        </p:nvGrpSpPr>
        <p:grpSpPr>
          <a:xfrm>
            <a:off x="6445420" y="3224705"/>
            <a:ext cx="495959" cy="495959"/>
            <a:chOff x="6932134" y="1758101"/>
            <a:chExt cx="495959" cy="495959"/>
          </a:xfrm>
        </p:grpSpPr>
        <p:sp>
          <p:nvSpPr>
            <p:cNvPr id="63" name="íṥļîḓê"/>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4" name="íṥlíḓê"/>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5" name="ïśļiḑé"/>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66" name="组合 65"/>
          <p:cNvGrpSpPr/>
          <p:nvPr/>
        </p:nvGrpSpPr>
        <p:grpSpPr>
          <a:xfrm>
            <a:off x="5892923" y="5611101"/>
            <a:ext cx="495959" cy="495959"/>
            <a:chOff x="7112947" y="2706714"/>
            <a:chExt cx="495959" cy="495959"/>
          </a:xfrm>
        </p:grpSpPr>
        <p:sp>
          <p:nvSpPr>
            <p:cNvPr id="67" name="íṥļîḓê"/>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8" name="íṥlíḓê"/>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9" name="ïśļiḑé"/>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81" name="组合 80"/>
          <p:cNvGrpSpPr/>
          <p:nvPr/>
        </p:nvGrpSpPr>
        <p:grpSpPr>
          <a:xfrm>
            <a:off x="5835053" y="809489"/>
            <a:ext cx="495959" cy="495959"/>
            <a:chOff x="6529585" y="809489"/>
            <a:chExt cx="495959" cy="495959"/>
          </a:xfrm>
        </p:grpSpPr>
        <p:sp>
          <p:nvSpPr>
            <p:cNvPr id="82" name="íṥļîḓê"/>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3" name="íṥlíḓê"/>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4" name="ïśļiḑé"/>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85" name="直接连接符 84"/>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276438" y="375136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6680691" y="6137759"/>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880535" y="723491"/>
            <a:ext cx="817163" cy="732782"/>
            <a:chOff x="7575067" y="723491"/>
            <a:chExt cx="817163" cy="732782"/>
          </a:xfrm>
        </p:grpSpPr>
        <p:sp>
          <p:nvSpPr>
            <p:cNvPr id="92" name="文本框 91"/>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3" name="文本框 92"/>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01</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4" name="组合 93"/>
          <p:cNvGrpSpPr/>
          <p:nvPr/>
        </p:nvGrpSpPr>
        <p:grpSpPr>
          <a:xfrm>
            <a:off x="7370866" y="3134918"/>
            <a:ext cx="817163" cy="732782"/>
            <a:chOff x="7857580" y="1668314"/>
            <a:chExt cx="817163" cy="732782"/>
          </a:xfrm>
        </p:grpSpPr>
        <p:sp>
          <p:nvSpPr>
            <p:cNvPr id="95" name="文本框 94"/>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6" name="文本框 95"/>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02</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7" name="组合 96"/>
          <p:cNvGrpSpPr/>
          <p:nvPr/>
        </p:nvGrpSpPr>
        <p:grpSpPr>
          <a:xfrm>
            <a:off x="6823968" y="5521854"/>
            <a:ext cx="817163" cy="732782"/>
            <a:chOff x="8043992" y="2617467"/>
            <a:chExt cx="817163" cy="732782"/>
          </a:xfrm>
        </p:grpSpPr>
        <p:sp>
          <p:nvSpPr>
            <p:cNvPr id="98" name="文本框 97"/>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9" name="文本框 98"/>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03</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其他技术细节</a:t>
            </a:r>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20</a:t>
            </a:fld>
            <a:endParaRPr lang="zh-CN" altLang="en-US" dirty="0"/>
          </a:p>
        </p:txBody>
      </p:sp>
      <p:pic>
        <p:nvPicPr>
          <p:cNvPr id="10" name="图片 9"/>
          <p:cNvPicPr>
            <a:picLocks noChangeAspect="1"/>
          </p:cNvPicPr>
          <p:nvPr/>
        </p:nvPicPr>
        <p:blipFill>
          <a:blip r:embed="rId2"/>
          <a:stretch>
            <a:fillRect/>
          </a:stretch>
        </p:blipFill>
        <p:spPr>
          <a:xfrm>
            <a:off x="6021491" y="1809278"/>
            <a:ext cx="5052784" cy="2946790"/>
          </a:xfrm>
          <a:prstGeom prst="rect">
            <a:avLst/>
          </a:prstGeom>
        </p:spPr>
      </p:pic>
      <p:sp>
        <p:nvSpPr>
          <p:cNvPr id="11" name="文本框 10"/>
          <p:cNvSpPr txBox="1"/>
          <p:nvPr/>
        </p:nvSpPr>
        <p:spPr>
          <a:xfrm>
            <a:off x="742750" y="2533375"/>
            <a:ext cx="4934197" cy="1200329"/>
          </a:xfrm>
          <a:prstGeom prst="rect">
            <a:avLst/>
          </a:prstGeom>
          <a:noFill/>
        </p:spPr>
        <p:txBody>
          <a:bodyPr wrap="square" rtlCol="0">
            <a:spAutoFit/>
          </a:bodyPr>
          <a:lstStyle/>
          <a:p>
            <a:r>
              <a:rPr lang="zh-CN" altLang="en-US" dirty="0"/>
              <a:t>注意到</a:t>
            </a:r>
            <a:r>
              <a:rPr lang="en-US" altLang="zh-CN" dirty="0" err="1"/>
              <a:t>time_t</a:t>
            </a:r>
            <a:r>
              <a:rPr lang="zh-CN" altLang="en-US" dirty="0"/>
              <a:t>类型的数据本质上是一个</a:t>
            </a:r>
            <a:r>
              <a:rPr lang="en-US" altLang="zh-CN" dirty="0"/>
              <a:t>long</a:t>
            </a:r>
            <a:r>
              <a:rPr lang="zh-CN" altLang="en-US" dirty="0"/>
              <a:t>类型的数据</a:t>
            </a:r>
            <a:endParaRPr lang="en-US" altLang="zh-CN" dirty="0"/>
          </a:p>
          <a:p>
            <a:r>
              <a:rPr lang="zh-CN" altLang="en-US" dirty="0"/>
              <a:t>故以此计算时间差值，获取当前时间，并转化为字符串存储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dirty="0"/>
              <a:t>其他技术细节</a:t>
            </a: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21</a:t>
            </a:fld>
            <a:endParaRPr lang="zh-CN" altLang="en-US" dirty="0"/>
          </a:p>
        </p:txBody>
      </p:sp>
      <p:pic>
        <p:nvPicPr>
          <p:cNvPr id="8" name="图片 7"/>
          <p:cNvPicPr>
            <a:picLocks noChangeAspect="1"/>
          </p:cNvPicPr>
          <p:nvPr/>
        </p:nvPicPr>
        <p:blipFill>
          <a:blip r:embed="rId2"/>
          <a:stretch>
            <a:fillRect/>
          </a:stretch>
        </p:blipFill>
        <p:spPr>
          <a:xfrm>
            <a:off x="2198287" y="2330394"/>
            <a:ext cx="6750397" cy="1098606"/>
          </a:xfrm>
          <a:prstGeom prst="rect">
            <a:avLst/>
          </a:prstGeom>
        </p:spPr>
      </p:pic>
      <p:sp>
        <p:nvSpPr>
          <p:cNvPr id="9" name="文本框 8"/>
          <p:cNvSpPr txBox="1"/>
          <p:nvPr/>
        </p:nvSpPr>
        <p:spPr>
          <a:xfrm>
            <a:off x="2198287" y="3767378"/>
            <a:ext cx="7016965" cy="369332"/>
          </a:xfrm>
          <a:prstGeom prst="rect">
            <a:avLst/>
          </a:prstGeom>
          <a:noFill/>
        </p:spPr>
        <p:txBody>
          <a:bodyPr wrap="square" rtlCol="0">
            <a:spAutoFit/>
          </a:bodyPr>
          <a:lstStyle/>
          <a:p>
            <a:r>
              <a:rPr lang="zh-CN" altLang="en-US" dirty="0"/>
              <a:t>以特殊格式存储加密数据，均为专有后缀名</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endParaRPr lang="zh-CN" altLang="en-US"/>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22</a:t>
            </a:fld>
            <a:endParaRPr lang="zh-CN" altLang="en-US" dirty="0"/>
          </a:p>
        </p:txBody>
      </p:sp>
      <p:pic>
        <p:nvPicPr>
          <p:cNvPr id="8" name="图片 7"/>
          <p:cNvPicPr>
            <a:picLocks noChangeAspect="1"/>
          </p:cNvPicPr>
          <p:nvPr/>
        </p:nvPicPr>
        <p:blipFill>
          <a:blip r:embed="rId2"/>
          <a:stretch>
            <a:fillRect/>
          </a:stretch>
        </p:blipFill>
        <p:spPr>
          <a:xfrm>
            <a:off x="6463342" y="2632000"/>
            <a:ext cx="3587934" cy="1320868"/>
          </a:xfrm>
          <a:prstGeom prst="rect">
            <a:avLst/>
          </a:prstGeom>
        </p:spPr>
      </p:pic>
      <p:sp>
        <p:nvSpPr>
          <p:cNvPr id="9" name="文本框 8"/>
          <p:cNvSpPr txBox="1"/>
          <p:nvPr/>
        </p:nvSpPr>
        <p:spPr>
          <a:xfrm>
            <a:off x="1329749" y="2908058"/>
            <a:ext cx="4524786" cy="923330"/>
          </a:xfrm>
          <a:prstGeom prst="rect">
            <a:avLst/>
          </a:prstGeom>
          <a:noFill/>
        </p:spPr>
        <p:txBody>
          <a:bodyPr wrap="square" rtlCol="0">
            <a:spAutoFit/>
          </a:bodyPr>
          <a:lstStyle/>
          <a:p>
            <a:r>
              <a:rPr lang="zh-CN" altLang="en-US" dirty="0"/>
              <a:t>通过</a:t>
            </a:r>
            <a:r>
              <a:rPr lang="en-US" altLang="zh-CN" dirty="0"/>
              <a:t>string</a:t>
            </a:r>
            <a:r>
              <a:rPr lang="zh-CN" altLang="en-US" dirty="0"/>
              <a:t>存储余额数据，同时结合完善的合法性检测以及计算函数的约束来杜绝出现超出两位小数的情况</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ea typeface="+mn-ea"/>
                <a:cs typeface="+mn-ea"/>
              </a:rPr>
              <a:t>代码刨析</a:t>
            </a:r>
          </a:p>
        </p:txBody>
      </p:sp>
      <p:sp>
        <p:nvSpPr>
          <p:cNvPr id="3" name="文本占位符 2"/>
          <p:cNvSpPr>
            <a:spLocks noGrp="1"/>
          </p:cNvSpPr>
          <p:nvPr>
            <p:ph type="body" sz="quarter" idx="11"/>
          </p:nvPr>
        </p:nvSpPr>
        <p:spPr/>
        <p:txBody>
          <a:bodyPr/>
          <a:lstStyle/>
          <a:p>
            <a:r>
              <a:rPr lang="en-US" altLang="zh-CN" dirty="0">
                <a:cs typeface="+mn-ea"/>
              </a:rPr>
              <a:t>Research Methods And Processes </a:t>
            </a: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8" name="图片 7"/>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837217"/>
          </a:xfrm>
        </p:spPr>
        <p:txBody>
          <a:bodyPr/>
          <a:lstStyle/>
          <a:p>
            <a:r>
              <a:rPr lang="zh-CN" altLang="en-US" dirty="0">
                <a:ea typeface="+mn-ea"/>
                <a:cs typeface="+mn-ea"/>
              </a:rPr>
              <a:t>代码刨析</a:t>
            </a:r>
          </a:p>
          <a:p>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24</a:t>
            </a:fld>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223" y="1015546"/>
            <a:ext cx="9769434" cy="53890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悉心指导！</a:t>
            </a:r>
          </a:p>
        </p:txBody>
      </p:sp>
      <p:sp>
        <p:nvSpPr>
          <p:cNvPr id="3" name="文本占位符 2"/>
          <p:cNvSpPr>
            <a:spLocks noGrp="1"/>
          </p:cNvSpPr>
          <p:nvPr>
            <p:ph type="body" sz="quarter" idx="12"/>
          </p:nvPr>
        </p:nvSpPr>
        <p:spPr/>
        <p:txBody>
          <a:bodyPr/>
          <a:lstStyle/>
          <a:p>
            <a:r>
              <a:rPr lang="zh-CN" altLang="en-US" dirty="0"/>
              <a:t>感谢各位老师的</a:t>
            </a:r>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p:txBody>
          <a:bodyPr/>
          <a:lstStyle/>
          <a:p>
            <a:r>
              <a:rPr lang="en-US" altLang="zh-CN" spc="450" dirty="0"/>
              <a:t>Thanks For Your Guidance </a:t>
            </a:r>
          </a:p>
        </p:txBody>
      </p:sp>
      <p:sp>
        <p:nvSpPr>
          <p:cNvPr id="6" name="矩形 5"/>
          <p:cNvSpPr/>
          <p:nvPr/>
        </p:nvSpPr>
        <p:spPr>
          <a:xfrm>
            <a:off x="667563" y="4379642"/>
            <a:ext cx="2506802"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答辩人：王梓</a:t>
            </a:r>
            <a:r>
              <a:rPr kumimoji="0" lang="en-US" altLang="zh-CN" sz="2000" i="0" u="none" strike="noStrike" kern="1200" cap="none" spc="0" normalizeH="0" baseline="0" noProof="0" dirty="0">
                <a:ln>
                  <a:noFill/>
                </a:ln>
                <a:solidFill>
                  <a:schemeClr val="accent2"/>
                </a:solidFill>
                <a:effectLst/>
                <a:uLnTx/>
                <a:uFillTx/>
                <a:latin typeface="Arial" panose="020B0604020202020204"/>
                <a:cs typeface="+mn-ea"/>
              </a:rPr>
              <a:t> </a:t>
            </a: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徐硕洋</a:t>
            </a:r>
          </a:p>
        </p:txBody>
      </p:sp>
      <p:sp>
        <p:nvSpPr>
          <p:cNvPr id="7" name="矩形 6"/>
          <p:cNvSpPr/>
          <p:nvPr/>
        </p:nvSpPr>
        <p:spPr>
          <a:xfrm>
            <a:off x="3319835" y="4379642"/>
            <a:ext cx="2280347"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指导老师：杨淳枫</a:t>
            </a:r>
          </a:p>
        </p:txBody>
      </p:sp>
      <p:sp>
        <p:nvSpPr>
          <p:cNvPr id="8" name="矩形 7"/>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答辩日期：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2023/6/2</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r>
              <a:rPr lang="zh-CN" altLang="en-US" dirty="0">
                <a:ea typeface="+mn-ea"/>
                <a:cs typeface="+mn-ea"/>
              </a:rPr>
              <a:t>功能简介</a:t>
            </a:r>
          </a:p>
        </p:txBody>
      </p:sp>
      <p:sp>
        <p:nvSpPr>
          <p:cNvPr id="8" name="文本占位符 7"/>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登陆界面</a:t>
            </a:r>
            <a:endParaRPr lang="en-US" altLang="zh-CN" dirty="0"/>
          </a:p>
        </p:txBody>
      </p:sp>
      <p:sp>
        <p:nvSpPr>
          <p:cNvPr id="4" name="文本占位符 3"/>
          <p:cNvSpPr>
            <a:spLocks noGrp="1"/>
          </p:cNvSpPr>
          <p:nvPr>
            <p:ph type="body" sz="quarter" idx="18"/>
          </p:nvPr>
        </p:nvSpPr>
        <p:spPr/>
        <p:txBody>
          <a:bodyPr/>
          <a:lstStyle/>
          <a:p>
            <a:r>
              <a:rPr lang="en-US" altLang="zh-CN" dirty="0"/>
              <a:t>Mice_hao</a:t>
            </a:r>
            <a:endParaRPr lang="zh-CN" altLang="en-US" dirty="0"/>
          </a:p>
        </p:txBody>
      </p:sp>
      <p:sp>
        <p:nvSpPr>
          <p:cNvPr id="5" name="文本占位符 4"/>
          <p:cNvSpPr>
            <a:spLocks noGrp="1"/>
          </p:cNvSpPr>
          <p:nvPr>
            <p:ph type="body" sz="quarter" idx="22"/>
          </p:nvPr>
        </p:nvSpPr>
        <p:spPr>
          <a:xfrm>
            <a:off x="7398196" y="3806947"/>
            <a:ext cx="3814536" cy="707886"/>
          </a:xfrm>
        </p:spPr>
        <p:txBody>
          <a:bodyPr/>
          <a:lstStyle/>
          <a:p>
            <a:r>
              <a:rPr lang="zh-CN" altLang="en-US" dirty="0"/>
              <a:t>登录后自动清空账号密码，防止泄露</a:t>
            </a:r>
            <a:endParaRPr lang="en-US" altLang="zh-CN" dirty="0"/>
          </a:p>
        </p:txBody>
      </p:sp>
      <p:sp>
        <p:nvSpPr>
          <p:cNvPr id="6" name="文本占位符 5"/>
          <p:cNvSpPr>
            <a:spLocks noGrp="1"/>
          </p:cNvSpPr>
          <p:nvPr>
            <p:ph type="body" sz="quarter" idx="23"/>
          </p:nvPr>
        </p:nvSpPr>
        <p:spPr/>
        <p:txBody>
          <a:bodyPr/>
          <a:lstStyle/>
          <a:p>
            <a:r>
              <a:rPr lang="zh-CN" altLang="en-US" dirty="0"/>
              <a:t>仿网银系统界面</a:t>
            </a:r>
            <a:endParaRPr lang="en-US" altLang="zh-CN" dirty="0"/>
          </a:p>
        </p:txBody>
      </p:sp>
      <p:sp>
        <p:nvSpPr>
          <p:cNvPr id="7" name="文本占位符 6"/>
          <p:cNvSpPr>
            <a:spLocks noGrp="1"/>
          </p:cNvSpPr>
          <p:nvPr>
            <p:ph type="body" sz="quarter" idx="24"/>
          </p:nvPr>
        </p:nvSpPr>
        <p:spPr/>
        <p:txBody>
          <a:bodyPr/>
          <a:lstStyle/>
          <a:p>
            <a:r>
              <a:rPr lang="zh-CN" altLang="en-US" dirty="0"/>
              <a:t>防诈骗提示</a:t>
            </a:r>
            <a:endParaRPr lang="en-US" altLang="zh-CN" dirty="0"/>
          </a:p>
        </p:txBody>
      </p:sp>
      <p:sp>
        <p:nvSpPr>
          <p:cNvPr id="10" name="文本占位符 9"/>
          <p:cNvSpPr>
            <a:spLocks noGrp="1"/>
          </p:cNvSpPr>
          <p:nvPr>
            <p:ph type="body" sz="quarter" idx="16"/>
          </p:nvPr>
        </p:nvSpPr>
        <p:spPr>
          <a:xfrm>
            <a:off x="6749903" y="1812873"/>
            <a:ext cx="3088698" cy="769441"/>
          </a:xfrm>
        </p:spPr>
        <p:txBody>
          <a:bodyPr/>
          <a:lstStyle/>
          <a:p>
            <a:r>
              <a:rPr lang="zh-CN" altLang="en-US" dirty="0"/>
              <a:t>登录界面</a:t>
            </a:r>
          </a:p>
        </p:txBody>
      </p:sp>
      <p:sp>
        <p:nvSpPr>
          <p:cNvPr id="8" name="日期占位符 7"/>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p:cNvSpPr>
            <a:spLocks noGrp="1"/>
          </p:cNvSpPr>
          <p:nvPr>
            <p:ph type="sldNum" sz="quarter" idx="27"/>
          </p:nvPr>
        </p:nvSpPr>
        <p:spPr/>
        <p:txBody>
          <a:bodyPr/>
          <a:lstStyle/>
          <a:p>
            <a:fld id="{C79ECAFE-A460-4E13-ABCB-32CAE6136244}" type="slidenum">
              <a:rPr lang="zh-CN" altLang="en-US" smtClean="0"/>
              <a:t>4</a:t>
            </a:fld>
            <a:endParaRPr lang="zh-CN" altLang="en-US" dirty="0"/>
          </a:p>
        </p:txBody>
      </p:sp>
      <p:sp>
        <p:nvSpPr>
          <p:cNvPr id="11" name="矩形 10"/>
          <p:cNvSpPr/>
          <p:nvPr/>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2" name="Group 48"/>
          <p:cNvGrpSpPr/>
          <p:nvPr/>
        </p:nvGrpSpPr>
        <p:grpSpPr>
          <a:xfrm>
            <a:off x="6936847" y="3896740"/>
            <a:ext cx="409972" cy="409972"/>
            <a:chOff x="669869" y="597304"/>
            <a:chExt cx="409972" cy="409972"/>
          </a:xfrm>
        </p:grpSpPr>
        <p:sp>
          <p:nvSpPr>
            <p:cNvPr id="13" name="íṥļîḓê"/>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4" name="íṥlíḓê"/>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5" name="ïśļiḑé"/>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endParaRPr>
            </a:p>
          </p:txBody>
        </p:sp>
      </p:grpSp>
      <p:grpSp>
        <p:nvGrpSpPr>
          <p:cNvPr id="16" name="Group 57"/>
          <p:cNvGrpSpPr/>
          <p:nvPr/>
        </p:nvGrpSpPr>
        <p:grpSpPr>
          <a:xfrm>
            <a:off x="6936847" y="4647057"/>
            <a:ext cx="409972" cy="409972"/>
            <a:chOff x="669869" y="597304"/>
            <a:chExt cx="409972" cy="409972"/>
          </a:xfrm>
        </p:grpSpPr>
        <p:sp>
          <p:nvSpPr>
            <p:cNvPr id="17" name="íṥļîḓê"/>
            <p:cNvSpPr/>
            <p:nvPr/>
          </p:nvSpPr>
          <p:spPr>
            <a:xfrm>
              <a:off x="669869" y="597304"/>
              <a:ext cx="409972" cy="409972"/>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8" name="íṥlíḓê"/>
            <p:cNvSpPr/>
            <p:nvPr/>
          </p:nvSpPr>
          <p:spPr>
            <a:xfrm>
              <a:off x="707772" y="635207"/>
              <a:ext cx="334166" cy="334166"/>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9" name="ïśļiḑé"/>
            <p:cNvSpPr/>
            <p:nvPr/>
          </p:nvSpPr>
          <p:spPr>
            <a:xfrm>
              <a:off x="772090" y="699665"/>
              <a:ext cx="205530" cy="205249"/>
            </a:xfrm>
            <a:custGeom>
              <a:avLst/>
              <a:gdLst>
                <a:gd name="connsiteX0" fmla="*/ 530786 w 605520"/>
                <a:gd name="connsiteY0" fmla="*/ 338238 h 604693"/>
                <a:gd name="connsiteX1" fmla="*/ 605520 w 605520"/>
                <a:gd name="connsiteY1" fmla="*/ 604693 h 604693"/>
                <a:gd name="connsiteX2" fmla="*/ 338642 w 605520"/>
                <a:gd name="connsiteY2" fmla="*/ 530077 h 604693"/>
                <a:gd name="connsiteX3" fmla="*/ 172489 w 605520"/>
                <a:gd name="connsiteY3" fmla="*/ 125447 h 604693"/>
                <a:gd name="connsiteX4" fmla="*/ 143138 w 605520"/>
                <a:gd name="connsiteY4" fmla="*/ 137608 h 604693"/>
                <a:gd name="connsiteX5" fmla="*/ 143138 w 605520"/>
                <a:gd name="connsiteY5" fmla="*/ 196230 h 604693"/>
                <a:gd name="connsiteX6" fmla="*/ 201840 w 605520"/>
                <a:gd name="connsiteY6" fmla="*/ 196230 h 604693"/>
                <a:gd name="connsiteX7" fmla="*/ 201840 w 605520"/>
                <a:gd name="connsiteY7" fmla="*/ 137608 h 604693"/>
                <a:gd name="connsiteX8" fmla="*/ 172489 w 605520"/>
                <a:gd name="connsiteY8" fmla="*/ 125447 h 604693"/>
                <a:gd name="connsiteX9" fmla="*/ 128644 w 605520"/>
                <a:gd name="connsiteY9" fmla="*/ 174 h 604693"/>
                <a:gd name="connsiteX10" fmla="*/ 220575 w 605520"/>
                <a:gd name="connsiteY10" fmla="*/ 29719 h 604693"/>
                <a:gd name="connsiteX11" fmla="*/ 221200 w 605520"/>
                <a:gd name="connsiteY11" fmla="*/ 29095 h 604693"/>
                <a:gd name="connsiteX12" fmla="*/ 231816 w 605520"/>
                <a:gd name="connsiteY12" fmla="*/ 39697 h 604693"/>
                <a:gd name="connsiteX13" fmla="*/ 498684 w 605520"/>
                <a:gd name="connsiteY13" fmla="*/ 306197 h 604693"/>
                <a:gd name="connsiteX14" fmla="*/ 306548 w 605520"/>
                <a:gd name="connsiteY14" fmla="*/ 498069 h 604693"/>
                <a:gd name="connsiteX15" fmla="*/ 39680 w 605520"/>
                <a:gd name="connsiteY15" fmla="*/ 231569 h 604693"/>
                <a:gd name="connsiteX16" fmla="*/ 29063 w 605520"/>
                <a:gd name="connsiteY16" fmla="*/ 220967 h 604693"/>
                <a:gd name="connsiteX17" fmla="*/ 29688 w 605520"/>
                <a:gd name="connsiteY17" fmla="*/ 220344 h 604693"/>
                <a:gd name="connsiteX18" fmla="*/ 39680 w 605520"/>
                <a:gd name="connsiteY18" fmla="*/ 39697 h 604693"/>
                <a:gd name="connsiteX19" fmla="*/ 128644 w 605520"/>
                <a:gd name="connsiteY19" fmla="*/ 174 h 60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520" h="604693">
                  <a:moveTo>
                    <a:pt x="530786" y="338238"/>
                  </a:moveTo>
                  <a:lnTo>
                    <a:pt x="605520" y="604693"/>
                  </a:lnTo>
                  <a:lnTo>
                    <a:pt x="338642" y="530077"/>
                  </a:lnTo>
                  <a:close/>
                  <a:moveTo>
                    <a:pt x="172489" y="125447"/>
                  </a:moveTo>
                  <a:cubicBezTo>
                    <a:pt x="161873" y="125447"/>
                    <a:pt x="151257" y="129501"/>
                    <a:pt x="143138" y="137608"/>
                  </a:cubicBezTo>
                  <a:cubicBezTo>
                    <a:pt x="126901" y="153822"/>
                    <a:pt x="126901" y="180223"/>
                    <a:pt x="143138" y="196230"/>
                  </a:cubicBezTo>
                  <a:cubicBezTo>
                    <a:pt x="159375" y="212444"/>
                    <a:pt x="185604" y="212444"/>
                    <a:pt x="201840" y="196230"/>
                  </a:cubicBezTo>
                  <a:cubicBezTo>
                    <a:pt x="218077" y="180223"/>
                    <a:pt x="218077" y="153822"/>
                    <a:pt x="201840" y="137608"/>
                  </a:cubicBezTo>
                  <a:cubicBezTo>
                    <a:pt x="193722" y="129501"/>
                    <a:pt x="183106" y="125447"/>
                    <a:pt x="172489" y="125447"/>
                  </a:cubicBezTo>
                  <a:close/>
                  <a:moveTo>
                    <a:pt x="128644" y="174"/>
                  </a:moveTo>
                  <a:cubicBezTo>
                    <a:pt x="160988" y="-1463"/>
                    <a:pt x="193826" y="8412"/>
                    <a:pt x="220575" y="29719"/>
                  </a:cubicBezTo>
                  <a:lnTo>
                    <a:pt x="221200" y="29095"/>
                  </a:lnTo>
                  <a:lnTo>
                    <a:pt x="231816" y="39697"/>
                  </a:lnTo>
                  <a:lnTo>
                    <a:pt x="498684" y="306197"/>
                  </a:lnTo>
                  <a:lnTo>
                    <a:pt x="306548" y="498069"/>
                  </a:lnTo>
                  <a:lnTo>
                    <a:pt x="39680" y="231569"/>
                  </a:lnTo>
                  <a:lnTo>
                    <a:pt x="29063" y="220967"/>
                  </a:lnTo>
                  <a:lnTo>
                    <a:pt x="29688" y="220344"/>
                  </a:lnTo>
                  <a:cubicBezTo>
                    <a:pt x="-12986" y="167127"/>
                    <a:pt x="-9655" y="89172"/>
                    <a:pt x="39680" y="39697"/>
                  </a:cubicBezTo>
                  <a:cubicBezTo>
                    <a:pt x="64452" y="14960"/>
                    <a:pt x="96301" y="1811"/>
                    <a:pt x="128644" y="174"/>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endParaRPr>
            </a:p>
          </p:txBody>
        </p:sp>
      </p:grpSp>
      <p:grpSp>
        <p:nvGrpSpPr>
          <p:cNvPr id="20" name="Group 62"/>
          <p:cNvGrpSpPr/>
          <p:nvPr/>
        </p:nvGrpSpPr>
        <p:grpSpPr>
          <a:xfrm>
            <a:off x="6936847" y="5397374"/>
            <a:ext cx="409972" cy="409972"/>
            <a:chOff x="669869" y="597304"/>
            <a:chExt cx="409972" cy="409972"/>
          </a:xfrm>
        </p:grpSpPr>
        <p:sp>
          <p:nvSpPr>
            <p:cNvPr id="21" name="íṥļîḓê"/>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22" name="íṥlíḓê"/>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23" name="ïśļiḑé"/>
            <p:cNvSpPr/>
            <p:nvPr/>
          </p:nvSpPr>
          <p:spPr>
            <a:xfrm>
              <a:off x="772090" y="721511"/>
              <a:ext cx="205530" cy="161557"/>
            </a:xfrm>
            <a:custGeom>
              <a:avLst/>
              <a:gdLst>
                <a:gd name="connsiteX0" fmla="*/ 143567 w 609234"/>
                <a:gd name="connsiteY0" fmla="*/ 248353 h 478890"/>
                <a:gd name="connsiteX1" fmla="*/ 230417 w 609234"/>
                <a:gd name="connsiteY1" fmla="*/ 335123 h 478890"/>
                <a:gd name="connsiteX2" fmla="*/ 184980 w 609234"/>
                <a:gd name="connsiteY2" fmla="*/ 411359 h 478890"/>
                <a:gd name="connsiteX3" fmla="*/ 131889 w 609234"/>
                <a:gd name="connsiteY3" fmla="*/ 376622 h 478890"/>
                <a:gd name="connsiteX4" fmla="*/ 114617 w 609234"/>
                <a:gd name="connsiteY4" fmla="*/ 340120 h 478890"/>
                <a:gd name="connsiteX5" fmla="*/ 99848 w 609234"/>
                <a:gd name="connsiteY5" fmla="*/ 297544 h 478890"/>
                <a:gd name="connsiteX6" fmla="*/ 81595 w 609234"/>
                <a:gd name="connsiteY6" fmla="*/ 274320 h 478890"/>
                <a:gd name="connsiteX7" fmla="*/ 143567 w 609234"/>
                <a:gd name="connsiteY7" fmla="*/ 248353 h 478890"/>
                <a:gd name="connsiteX8" fmla="*/ 468037 w 609234"/>
                <a:gd name="connsiteY8" fmla="*/ 247718 h 478890"/>
                <a:gd name="connsiteX9" fmla="*/ 554948 w 609234"/>
                <a:gd name="connsiteY9" fmla="*/ 334439 h 478890"/>
                <a:gd name="connsiteX10" fmla="*/ 509505 w 609234"/>
                <a:gd name="connsiteY10" fmla="*/ 410724 h 478890"/>
                <a:gd name="connsiteX11" fmla="*/ 456357 w 609234"/>
                <a:gd name="connsiteY11" fmla="*/ 375938 h 478890"/>
                <a:gd name="connsiteX12" fmla="*/ 439082 w 609234"/>
                <a:gd name="connsiteY12" fmla="*/ 339485 h 478890"/>
                <a:gd name="connsiteX13" fmla="*/ 424360 w 609234"/>
                <a:gd name="connsiteY13" fmla="*/ 296860 h 478890"/>
                <a:gd name="connsiteX14" fmla="*/ 406055 w 609234"/>
                <a:gd name="connsiteY14" fmla="*/ 273685 h 478890"/>
                <a:gd name="connsiteX15" fmla="*/ 468037 w 609234"/>
                <a:gd name="connsiteY15" fmla="*/ 247718 h 478890"/>
                <a:gd name="connsiteX16" fmla="*/ 466641 w 609234"/>
                <a:gd name="connsiteY16" fmla="*/ 224404 h 478890"/>
                <a:gd name="connsiteX17" fmla="*/ 355746 w 609234"/>
                <a:gd name="connsiteY17" fmla="*/ 335135 h 478890"/>
                <a:gd name="connsiteX18" fmla="*/ 466641 w 609234"/>
                <a:gd name="connsiteY18" fmla="*/ 445818 h 478890"/>
                <a:gd name="connsiteX19" fmla="*/ 577487 w 609234"/>
                <a:gd name="connsiteY19" fmla="*/ 335135 h 478890"/>
                <a:gd name="connsiteX20" fmla="*/ 466641 w 609234"/>
                <a:gd name="connsiteY20" fmla="*/ 224404 h 478890"/>
                <a:gd name="connsiteX21" fmla="*/ 143574 w 609234"/>
                <a:gd name="connsiteY21" fmla="*/ 224404 h 478890"/>
                <a:gd name="connsiteX22" fmla="*/ 32680 w 609234"/>
                <a:gd name="connsiteY22" fmla="*/ 335135 h 478890"/>
                <a:gd name="connsiteX23" fmla="*/ 143574 w 609234"/>
                <a:gd name="connsiteY23" fmla="*/ 445818 h 478890"/>
                <a:gd name="connsiteX24" fmla="*/ 254420 w 609234"/>
                <a:gd name="connsiteY24" fmla="*/ 335135 h 478890"/>
                <a:gd name="connsiteX25" fmla="*/ 143574 w 609234"/>
                <a:gd name="connsiteY25" fmla="*/ 224404 h 478890"/>
                <a:gd name="connsiteX26" fmla="*/ 197893 w 609234"/>
                <a:gd name="connsiteY26" fmla="*/ 2 h 478890"/>
                <a:gd name="connsiteX27" fmla="*/ 287983 w 609234"/>
                <a:gd name="connsiteY27" fmla="*/ 90498 h 478890"/>
                <a:gd name="connsiteX28" fmla="*/ 287983 w 609234"/>
                <a:gd name="connsiteY28" fmla="*/ 126216 h 478890"/>
                <a:gd name="connsiteX29" fmla="*/ 304617 w 609234"/>
                <a:gd name="connsiteY29" fmla="*/ 124599 h 478890"/>
                <a:gd name="connsiteX30" fmla="*/ 321251 w 609234"/>
                <a:gd name="connsiteY30" fmla="*/ 126216 h 478890"/>
                <a:gd name="connsiteX31" fmla="*/ 321251 w 609234"/>
                <a:gd name="connsiteY31" fmla="*/ 90498 h 478890"/>
                <a:gd name="connsiteX32" fmla="*/ 411341 w 609234"/>
                <a:gd name="connsiteY32" fmla="*/ 2 h 478890"/>
                <a:gd name="connsiteX33" fmla="*/ 492402 w 609234"/>
                <a:gd name="connsiteY33" fmla="*/ 53114 h 478890"/>
                <a:gd name="connsiteX34" fmla="*/ 504326 w 609234"/>
                <a:gd name="connsiteY34" fmla="*/ 79768 h 478890"/>
                <a:gd name="connsiteX35" fmla="*/ 594612 w 609234"/>
                <a:gd name="connsiteY35" fmla="*/ 271930 h 478890"/>
                <a:gd name="connsiteX36" fmla="*/ 609234 w 609234"/>
                <a:gd name="connsiteY36" fmla="*/ 335576 h 478890"/>
                <a:gd name="connsiteX37" fmla="*/ 465218 w 609234"/>
                <a:gd name="connsiteY37" fmla="*/ 478890 h 478890"/>
                <a:gd name="connsiteX38" fmla="*/ 321251 w 609234"/>
                <a:gd name="connsiteY38" fmla="*/ 335086 h 478890"/>
                <a:gd name="connsiteX39" fmla="*/ 321251 w 609234"/>
                <a:gd name="connsiteY39" fmla="*/ 252430 h 478890"/>
                <a:gd name="connsiteX40" fmla="*/ 304617 w 609234"/>
                <a:gd name="connsiteY40" fmla="*/ 252332 h 478890"/>
                <a:gd name="connsiteX41" fmla="*/ 287983 w 609234"/>
                <a:gd name="connsiteY41" fmla="*/ 252430 h 478890"/>
                <a:gd name="connsiteX42" fmla="*/ 287983 w 609234"/>
                <a:gd name="connsiteY42" fmla="*/ 335086 h 478890"/>
                <a:gd name="connsiteX43" fmla="*/ 143967 w 609234"/>
                <a:gd name="connsiteY43" fmla="*/ 478890 h 478890"/>
                <a:gd name="connsiteX44" fmla="*/ 0 w 609234"/>
                <a:gd name="connsiteY44" fmla="*/ 335576 h 478890"/>
                <a:gd name="connsiteX45" fmla="*/ 14622 w 609234"/>
                <a:gd name="connsiteY45" fmla="*/ 271930 h 478890"/>
                <a:gd name="connsiteX46" fmla="*/ 104908 w 609234"/>
                <a:gd name="connsiteY46" fmla="*/ 79768 h 478890"/>
                <a:gd name="connsiteX47" fmla="*/ 116832 w 609234"/>
                <a:gd name="connsiteY47" fmla="*/ 53114 h 478890"/>
                <a:gd name="connsiteX48" fmla="*/ 197893 w 609234"/>
                <a:gd name="connsiteY48" fmla="*/ 2 h 4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9234" h="478890">
                  <a:moveTo>
                    <a:pt x="143567" y="248353"/>
                  </a:moveTo>
                  <a:cubicBezTo>
                    <a:pt x="191506" y="248353"/>
                    <a:pt x="230417" y="287206"/>
                    <a:pt x="230417" y="335123"/>
                  </a:cubicBezTo>
                  <a:cubicBezTo>
                    <a:pt x="230417" y="368048"/>
                    <a:pt x="212066" y="396661"/>
                    <a:pt x="184980" y="411359"/>
                  </a:cubicBezTo>
                  <a:cubicBezTo>
                    <a:pt x="163979" y="406117"/>
                    <a:pt x="145236" y="394015"/>
                    <a:pt x="131889" y="376622"/>
                  </a:cubicBezTo>
                  <a:cubicBezTo>
                    <a:pt x="123842" y="366137"/>
                    <a:pt x="118494" y="353153"/>
                    <a:pt x="114617" y="340120"/>
                  </a:cubicBezTo>
                  <a:cubicBezTo>
                    <a:pt x="110300" y="325716"/>
                    <a:pt x="106767" y="310968"/>
                    <a:pt x="99848" y="297544"/>
                  </a:cubicBezTo>
                  <a:cubicBezTo>
                    <a:pt x="95236" y="288529"/>
                    <a:pt x="89200" y="280543"/>
                    <a:pt x="81595" y="274320"/>
                  </a:cubicBezTo>
                  <a:cubicBezTo>
                    <a:pt x="97346" y="258299"/>
                    <a:pt x="119279" y="248353"/>
                    <a:pt x="143567" y="248353"/>
                  </a:cubicBezTo>
                  <a:close/>
                  <a:moveTo>
                    <a:pt x="468037" y="247718"/>
                  </a:moveTo>
                  <a:cubicBezTo>
                    <a:pt x="516032" y="247718"/>
                    <a:pt x="554948" y="286571"/>
                    <a:pt x="554948" y="334439"/>
                  </a:cubicBezTo>
                  <a:cubicBezTo>
                    <a:pt x="554948" y="367364"/>
                    <a:pt x="536545" y="396026"/>
                    <a:pt x="509505" y="410724"/>
                  </a:cubicBezTo>
                  <a:cubicBezTo>
                    <a:pt x="488452" y="405433"/>
                    <a:pt x="469705" y="393380"/>
                    <a:pt x="456357" y="375938"/>
                  </a:cubicBezTo>
                  <a:cubicBezTo>
                    <a:pt x="448358" y="365453"/>
                    <a:pt x="443008" y="352469"/>
                    <a:pt x="439082" y="339485"/>
                  </a:cubicBezTo>
                  <a:cubicBezTo>
                    <a:pt x="434813" y="325032"/>
                    <a:pt x="431279" y="310333"/>
                    <a:pt x="424360" y="296860"/>
                  </a:cubicBezTo>
                  <a:cubicBezTo>
                    <a:pt x="419747" y="287894"/>
                    <a:pt x="413662" y="279908"/>
                    <a:pt x="406055" y="273685"/>
                  </a:cubicBezTo>
                  <a:cubicBezTo>
                    <a:pt x="421857" y="257664"/>
                    <a:pt x="443794" y="247718"/>
                    <a:pt x="468037" y="247718"/>
                  </a:cubicBezTo>
                  <a:close/>
                  <a:moveTo>
                    <a:pt x="466641" y="224404"/>
                  </a:moveTo>
                  <a:cubicBezTo>
                    <a:pt x="405404" y="224404"/>
                    <a:pt x="355746" y="273988"/>
                    <a:pt x="355746" y="335135"/>
                  </a:cubicBezTo>
                  <a:cubicBezTo>
                    <a:pt x="355746" y="396283"/>
                    <a:pt x="405404" y="445818"/>
                    <a:pt x="466641" y="445818"/>
                  </a:cubicBezTo>
                  <a:cubicBezTo>
                    <a:pt x="527878" y="445818"/>
                    <a:pt x="577487" y="396283"/>
                    <a:pt x="577487" y="335135"/>
                  </a:cubicBezTo>
                  <a:cubicBezTo>
                    <a:pt x="577487" y="273988"/>
                    <a:pt x="527878" y="224404"/>
                    <a:pt x="466641" y="224404"/>
                  </a:cubicBezTo>
                  <a:close/>
                  <a:moveTo>
                    <a:pt x="143574" y="224404"/>
                  </a:moveTo>
                  <a:cubicBezTo>
                    <a:pt x="82337" y="224404"/>
                    <a:pt x="32680" y="273988"/>
                    <a:pt x="32680" y="335135"/>
                  </a:cubicBezTo>
                  <a:cubicBezTo>
                    <a:pt x="32680" y="396283"/>
                    <a:pt x="82337" y="445818"/>
                    <a:pt x="143574" y="445818"/>
                  </a:cubicBezTo>
                  <a:cubicBezTo>
                    <a:pt x="204812" y="445818"/>
                    <a:pt x="254420" y="396283"/>
                    <a:pt x="254420" y="335135"/>
                  </a:cubicBezTo>
                  <a:cubicBezTo>
                    <a:pt x="254420" y="273988"/>
                    <a:pt x="204812" y="224404"/>
                    <a:pt x="143574" y="224404"/>
                  </a:cubicBezTo>
                  <a:close/>
                  <a:moveTo>
                    <a:pt x="197893" y="2"/>
                  </a:moveTo>
                  <a:cubicBezTo>
                    <a:pt x="247452" y="-390"/>
                    <a:pt x="287983" y="41012"/>
                    <a:pt x="287983" y="90498"/>
                  </a:cubicBezTo>
                  <a:lnTo>
                    <a:pt x="287983" y="126216"/>
                  </a:lnTo>
                  <a:cubicBezTo>
                    <a:pt x="293380" y="125187"/>
                    <a:pt x="298925" y="124599"/>
                    <a:pt x="304617" y="124599"/>
                  </a:cubicBezTo>
                  <a:cubicBezTo>
                    <a:pt x="310309" y="124599"/>
                    <a:pt x="315854" y="125187"/>
                    <a:pt x="321251" y="126216"/>
                  </a:cubicBezTo>
                  <a:lnTo>
                    <a:pt x="321251" y="90498"/>
                  </a:lnTo>
                  <a:cubicBezTo>
                    <a:pt x="321251" y="41012"/>
                    <a:pt x="361782" y="-390"/>
                    <a:pt x="411341" y="2"/>
                  </a:cubicBezTo>
                  <a:cubicBezTo>
                    <a:pt x="447553" y="296"/>
                    <a:pt x="478565" y="22050"/>
                    <a:pt x="492402" y="53114"/>
                  </a:cubicBezTo>
                  <a:cubicBezTo>
                    <a:pt x="496327" y="62031"/>
                    <a:pt x="500155" y="70948"/>
                    <a:pt x="504326" y="79768"/>
                  </a:cubicBezTo>
                  <a:lnTo>
                    <a:pt x="594612" y="271930"/>
                  </a:lnTo>
                  <a:cubicBezTo>
                    <a:pt x="604033" y="291137"/>
                    <a:pt x="609283" y="312744"/>
                    <a:pt x="609234" y="335576"/>
                  </a:cubicBezTo>
                  <a:cubicBezTo>
                    <a:pt x="608940" y="414901"/>
                    <a:pt x="544709" y="478890"/>
                    <a:pt x="465218" y="478890"/>
                  </a:cubicBezTo>
                  <a:cubicBezTo>
                    <a:pt x="385727" y="478890"/>
                    <a:pt x="321251" y="414509"/>
                    <a:pt x="321251" y="335086"/>
                  </a:cubicBezTo>
                  <a:lnTo>
                    <a:pt x="321251" y="252430"/>
                  </a:lnTo>
                  <a:cubicBezTo>
                    <a:pt x="315854" y="252283"/>
                    <a:pt x="310309" y="252332"/>
                    <a:pt x="304617" y="252332"/>
                  </a:cubicBezTo>
                  <a:cubicBezTo>
                    <a:pt x="298925" y="252332"/>
                    <a:pt x="293380" y="252283"/>
                    <a:pt x="287983" y="252430"/>
                  </a:cubicBezTo>
                  <a:lnTo>
                    <a:pt x="287983" y="335086"/>
                  </a:lnTo>
                  <a:cubicBezTo>
                    <a:pt x="287983" y="414509"/>
                    <a:pt x="223507" y="478890"/>
                    <a:pt x="143967" y="478890"/>
                  </a:cubicBezTo>
                  <a:cubicBezTo>
                    <a:pt x="64525" y="478890"/>
                    <a:pt x="245" y="414901"/>
                    <a:pt x="0" y="335576"/>
                  </a:cubicBezTo>
                  <a:cubicBezTo>
                    <a:pt x="-49" y="312744"/>
                    <a:pt x="5201" y="291137"/>
                    <a:pt x="14622" y="271930"/>
                  </a:cubicBezTo>
                  <a:lnTo>
                    <a:pt x="104908" y="79768"/>
                  </a:lnTo>
                  <a:cubicBezTo>
                    <a:pt x="109030" y="70948"/>
                    <a:pt x="112907" y="62031"/>
                    <a:pt x="116832" y="53114"/>
                  </a:cubicBezTo>
                  <a:cubicBezTo>
                    <a:pt x="130620" y="22050"/>
                    <a:pt x="161681" y="296"/>
                    <a:pt x="197893" y="2"/>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endParaRPr>
            </a:p>
          </p:txBody>
        </p:sp>
      </p:gr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89" y="1350325"/>
            <a:ext cx="5963081" cy="45394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25"/>
          </p:nvPr>
        </p:nvSpPr>
        <p:spPr>
          <a:xfrm>
            <a:off x="79472" y="1093511"/>
            <a:ext cx="6321240" cy="1669560"/>
          </a:xfrm>
        </p:spPr>
        <p:txBody>
          <a:bodyPr/>
          <a:lstStyle/>
          <a:p>
            <a:pPr marL="0" lvl="0" indent="0">
              <a:buNone/>
            </a:pPr>
            <a:r>
              <a:rPr lang="en-US" altLang="zh-CN" dirty="0"/>
              <a:t>Mice_hao</a:t>
            </a:r>
            <a:endParaRPr lang="zh-CN" altLang="en-US" dirty="0"/>
          </a:p>
        </p:txBody>
      </p:sp>
      <p:sp>
        <p:nvSpPr>
          <p:cNvPr id="59" name="文本占位符 58"/>
          <p:cNvSpPr>
            <a:spLocks noGrp="1"/>
          </p:cNvSpPr>
          <p:nvPr>
            <p:ph type="body" sz="quarter" idx="11"/>
          </p:nvPr>
        </p:nvSpPr>
        <p:spPr/>
        <p:txBody>
          <a:bodyPr/>
          <a:lstStyle/>
          <a:p>
            <a:r>
              <a:rPr lang="zh-CN" altLang="en-US" dirty="0"/>
              <a:t>用户业务大厅</a:t>
            </a:r>
            <a:endParaRPr lang="en-US" altLang="zh-CN" dirty="0"/>
          </a:p>
        </p:txBody>
      </p:sp>
      <p:sp>
        <p:nvSpPr>
          <p:cNvPr id="16" name="文本占位符 15"/>
          <p:cNvSpPr>
            <a:spLocks noGrp="1"/>
          </p:cNvSpPr>
          <p:nvPr>
            <p:ph type="body" sz="quarter" idx="22"/>
          </p:nvPr>
        </p:nvSpPr>
        <p:spPr>
          <a:xfrm>
            <a:off x="-434653" y="3091170"/>
            <a:ext cx="3610645" cy="400110"/>
          </a:xfrm>
        </p:spPr>
        <p:txBody>
          <a:bodyPr/>
          <a:lstStyle/>
          <a:p>
            <a:r>
              <a:rPr lang="zh-CN" altLang="en-US" dirty="0"/>
              <a:t>模仿提款机界面</a:t>
            </a:r>
            <a:endParaRPr lang="en-US" altLang="zh-CN" dirty="0"/>
          </a:p>
        </p:txBody>
      </p:sp>
      <p:sp>
        <p:nvSpPr>
          <p:cNvPr id="17" name="文本占位符 16"/>
          <p:cNvSpPr>
            <a:spLocks noGrp="1"/>
          </p:cNvSpPr>
          <p:nvPr>
            <p:ph type="body" sz="quarter" idx="23"/>
          </p:nvPr>
        </p:nvSpPr>
        <p:spPr>
          <a:xfrm>
            <a:off x="-434653" y="3895048"/>
            <a:ext cx="3610646" cy="400110"/>
          </a:xfrm>
        </p:spPr>
        <p:txBody>
          <a:bodyPr/>
          <a:lstStyle/>
          <a:p>
            <a:r>
              <a:rPr lang="zh-CN" altLang="en-US" dirty="0"/>
              <a:t>设置加好友功能</a:t>
            </a:r>
            <a:endParaRPr lang="en-US" altLang="zh-CN" dirty="0"/>
          </a:p>
        </p:txBody>
      </p:sp>
      <p:sp>
        <p:nvSpPr>
          <p:cNvPr id="18" name="文本占位符 17"/>
          <p:cNvSpPr>
            <a:spLocks noGrp="1"/>
          </p:cNvSpPr>
          <p:nvPr>
            <p:ph type="body" sz="quarter" idx="24"/>
          </p:nvPr>
        </p:nvSpPr>
        <p:spPr>
          <a:xfrm>
            <a:off x="-434653" y="4642802"/>
            <a:ext cx="3610646" cy="398780"/>
          </a:xfrm>
        </p:spPr>
        <p:txBody>
          <a:bodyPr/>
          <a:lstStyle/>
          <a:p>
            <a:r>
              <a:rPr lang="zh-CN" altLang="en-US" dirty="0"/>
              <a:t>精美</a:t>
            </a:r>
            <a:r>
              <a:rPr lang="en-US" altLang="zh-CN" dirty="0" err="1"/>
              <a:t>UI</a:t>
            </a:r>
          </a:p>
        </p:txBody>
      </p:sp>
      <p:sp>
        <p:nvSpPr>
          <p:cNvPr id="14" name="文本占位符 13"/>
          <p:cNvSpPr>
            <a:spLocks noGrp="1"/>
          </p:cNvSpPr>
          <p:nvPr>
            <p:ph type="body" sz="quarter" idx="16"/>
          </p:nvPr>
        </p:nvSpPr>
        <p:spPr>
          <a:xfrm>
            <a:off x="650620" y="1316521"/>
            <a:ext cx="3674745" cy="1446550"/>
          </a:xfrm>
        </p:spPr>
        <p:txBody>
          <a:bodyPr/>
          <a:lstStyle/>
          <a:p>
            <a:r>
              <a:rPr lang="zh-CN" altLang="en-US" dirty="0"/>
              <a:t>用户业务大厅</a:t>
            </a:r>
            <a:endParaRPr lang="en-US" altLang="zh-CN" dirty="0"/>
          </a:p>
        </p:txBody>
      </p:sp>
      <p:sp>
        <p:nvSpPr>
          <p:cNvPr id="10" name="日期占位符 9"/>
          <p:cNvSpPr>
            <a:spLocks noGrp="1"/>
          </p:cNvSpPr>
          <p:nvPr>
            <p:ph type="dt" sz="half" idx="26"/>
          </p:nvPr>
        </p:nvSpPr>
        <p:spPr>
          <a:xfrm>
            <a:off x="438006" y="6145624"/>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t>5</a:t>
            </a:fld>
            <a:endParaRPr lang="zh-CN" altLang="en-US" dirty="0"/>
          </a:p>
        </p:txBody>
      </p:sp>
      <p:grpSp>
        <p:nvGrpSpPr>
          <p:cNvPr id="22" name="Group 48"/>
          <p:cNvGrpSpPr/>
          <p:nvPr/>
        </p:nvGrpSpPr>
        <p:grpSpPr>
          <a:xfrm>
            <a:off x="3237136" y="3086239"/>
            <a:ext cx="409972" cy="409972"/>
            <a:chOff x="669869" y="597304"/>
            <a:chExt cx="409972" cy="409972"/>
          </a:xfrm>
        </p:grpSpPr>
        <p:sp>
          <p:nvSpPr>
            <p:cNvPr id="23" name="íṥļîḓê"/>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4" name="íṥlíḓê"/>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5" name="ïśļiḑé"/>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grpSp>
      <p:grpSp>
        <p:nvGrpSpPr>
          <p:cNvPr id="26" name="Group 57"/>
          <p:cNvGrpSpPr/>
          <p:nvPr/>
        </p:nvGrpSpPr>
        <p:grpSpPr>
          <a:xfrm>
            <a:off x="3237136" y="3887554"/>
            <a:ext cx="409972" cy="409972"/>
            <a:chOff x="669869" y="597304"/>
            <a:chExt cx="409972" cy="409972"/>
          </a:xfrm>
        </p:grpSpPr>
        <p:sp>
          <p:nvSpPr>
            <p:cNvPr id="27" name="íṥļîḓê"/>
            <p:cNvSpPr/>
            <p:nvPr/>
          </p:nvSpPr>
          <p:spPr>
            <a:xfrm>
              <a:off x="669869" y="597304"/>
              <a:ext cx="409972" cy="409972"/>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8" name="íṥlíḓê"/>
            <p:cNvSpPr/>
            <p:nvPr/>
          </p:nvSpPr>
          <p:spPr>
            <a:xfrm>
              <a:off x="707772" y="635207"/>
              <a:ext cx="334166" cy="334166"/>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9" name="ïśļiḑé"/>
            <p:cNvSpPr/>
            <p:nvPr/>
          </p:nvSpPr>
          <p:spPr>
            <a:xfrm>
              <a:off x="772090" y="699665"/>
              <a:ext cx="205530" cy="205249"/>
            </a:xfrm>
            <a:custGeom>
              <a:avLst/>
              <a:gdLst>
                <a:gd name="connsiteX0" fmla="*/ 530786 w 605520"/>
                <a:gd name="connsiteY0" fmla="*/ 338238 h 604693"/>
                <a:gd name="connsiteX1" fmla="*/ 605520 w 605520"/>
                <a:gd name="connsiteY1" fmla="*/ 604693 h 604693"/>
                <a:gd name="connsiteX2" fmla="*/ 338642 w 605520"/>
                <a:gd name="connsiteY2" fmla="*/ 530077 h 604693"/>
                <a:gd name="connsiteX3" fmla="*/ 172489 w 605520"/>
                <a:gd name="connsiteY3" fmla="*/ 125447 h 604693"/>
                <a:gd name="connsiteX4" fmla="*/ 143138 w 605520"/>
                <a:gd name="connsiteY4" fmla="*/ 137608 h 604693"/>
                <a:gd name="connsiteX5" fmla="*/ 143138 w 605520"/>
                <a:gd name="connsiteY5" fmla="*/ 196230 h 604693"/>
                <a:gd name="connsiteX6" fmla="*/ 201840 w 605520"/>
                <a:gd name="connsiteY6" fmla="*/ 196230 h 604693"/>
                <a:gd name="connsiteX7" fmla="*/ 201840 w 605520"/>
                <a:gd name="connsiteY7" fmla="*/ 137608 h 604693"/>
                <a:gd name="connsiteX8" fmla="*/ 172489 w 605520"/>
                <a:gd name="connsiteY8" fmla="*/ 125447 h 604693"/>
                <a:gd name="connsiteX9" fmla="*/ 128644 w 605520"/>
                <a:gd name="connsiteY9" fmla="*/ 174 h 604693"/>
                <a:gd name="connsiteX10" fmla="*/ 220575 w 605520"/>
                <a:gd name="connsiteY10" fmla="*/ 29719 h 604693"/>
                <a:gd name="connsiteX11" fmla="*/ 221200 w 605520"/>
                <a:gd name="connsiteY11" fmla="*/ 29095 h 604693"/>
                <a:gd name="connsiteX12" fmla="*/ 231816 w 605520"/>
                <a:gd name="connsiteY12" fmla="*/ 39697 h 604693"/>
                <a:gd name="connsiteX13" fmla="*/ 498684 w 605520"/>
                <a:gd name="connsiteY13" fmla="*/ 306197 h 604693"/>
                <a:gd name="connsiteX14" fmla="*/ 306548 w 605520"/>
                <a:gd name="connsiteY14" fmla="*/ 498069 h 604693"/>
                <a:gd name="connsiteX15" fmla="*/ 39680 w 605520"/>
                <a:gd name="connsiteY15" fmla="*/ 231569 h 604693"/>
                <a:gd name="connsiteX16" fmla="*/ 29063 w 605520"/>
                <a:gd name="connsiteY16" fmla="*/ 220967 h 604693"/>
                <a:gd name="connsiteX17" fmla="*/ 29688 w 605520"/>
                <a:gd name="connsiteY17" fmla="*/ 220344 h 604693"/>
                <a:gd name="connsiteX18" fmla="*/ 39680 w 605520"/>
                <a:gd name="connsiteY18" fmla="*/ 39697 h 604693"/>
                <a:gd name="connsiteX19" fmla="*/ 128644 w 605520"/>
                <a:gd name="connsiteY19" fmla="*/ 174 h 60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520" h="604693">
                  <a:moveTo>
                    <a:pt x="530786" y="338238"/>
                  </a:moveTo>
                  <a:lnTo>
                    <a:pt x="605520" y="604693"/>
                  </a:lnTo>
                  <a:lnTo>
                    <a:pt x="338642" y="530077"/>
                  </a:lnTo>
                  <a:close/>
                  <a:moveTo>
                    <a:pt x="172489" y="125447"/>
                  </a:moveTo>
                  <a:cubicBezTo>
                    <a:pt x="161873" y="125447"/>
                    <a:pt x="151257" y="129501"/>
                    <a:pt x="143138" y="137608"/>
                  </a:cubicBezTo>
                  <a:cubicBezTo>
                    <a:pt x="126901" y="153822"/>
                    <a:pt x="126901" y="180223"/>
                    <a:pt x="143138" y="196230"/>
                  </a:cubicBezTo>
                  <a:cubicBezTo>
                    <a:pt x="159375" y="212444"/>
                    <a:pt x="185604" y="212444"/>
                    <a:pt x="201840" y="196230"/>
                  </a:cubicBezTo>
                  <a:cubicBezTo>
                    <a:pt x="218077" y="180223"/>
                    <a:pt x="218077" y="153822"/>
                    <a:pt x="201840" y="137608"/>
                  </a:cubicBezTo>
                  <a:cubicBezTo>
                    <a:pt x="193722" y="129501"/>
                    <a:pt x="183106" y="125447"/>
                    <a:pt x="172489" y="125447"/>
                  </a:cubicBezTo>
                  <a:close/>
                  <a:moveTo>
                    <a:pt x="128644" y="174"/>
                  </a:moveTo>
                  <a:cubicBezTo>
                    <a:pt x="160988" y="-1463"/>
                    <a:pt x="193826" y="8412"/>
                    <a:pt x="220575" y="29719"/>
                  </a:cubicBezTo>
                  <a:lnTo>
                    <a:pt x="221200" y="29095"/>
                  </a:lnTo>
                  <a:lnTo>
                    <a:pt x="231816" y="39697"/>
                  </a:lnTo>
                  <a:lnTo>
                    <a:pt x="498684" y="306197"/>
                  </a:lnTo>
                  <a:lnTo>
                    <a:pt x="306548" y="498069"/>
                  </a:lnTo>
                  <a:lnTo>
                    <a:pt x="39680" y="231569"/>
                  </a:lnTo>
                  <a:lnTo>
                    <a:pt x="29063" y="220967"/>
                  </a:lnTo>
                  <a:lnTo>
                    <a:pt x="29688" y="220344"/>
                  </a:lnTo>
                  <a:cubicBezTo>
                    <a:pt x="-12986" y="167127"/>
                    <a:pt x="-9655" y="89172"/>
                    <a:pt x="39680" y="39697"/>
                  </a:cubicBezTo>
                  <a:cubicBezTo>
                    <a:pt x="64452" y="14960"/>
                    <a:pt x="96301" y="1811"/>
                    <a:pt x="128644" y="174"/>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grpSp>
      <p:grpSp>
        <p:nvGrpSpPr>
          <p:cNvPr id="30" name="Group 62"/>
          <p:cNvGrpSpPr/>
          <p:nvPr/>
        </p:nvGrpSpPr>
        <p:grpSpPr>
          <a:xfrm>
            <a:off x="3237136" y="4637871"/>
            <a:ext cx="409972" cy="409972"/>
            <a:chOff x="669869" y="597304"/>
            <a:chExt cx="409972" cy="409972"/>
          </a:xfrm>
        </p:grpSpPr>
        <p:sp>
          <p:nvSpPr>
            <p:cNvPr id="31" name="íṥļîḓê"/>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2" name="íṥlíḓê"/>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3" name="ïśļiḑé"/>
            <p:cNvSpPr/>
            <p:nvPr/>
          </p:nvSpPr>
          <p:spPr>
            <a:xfrm>
              <a:off x="772090" y="721511"/>
              <a:ext cx="205530" cy="161557"/>
            </a:xfrm>
            <a:custGeom>
              <a:avLst/>
              <a:gdLst>
                <a:gd name="connsiteX0" fmla="*/ 143567 w 609234"/>
                <a:gd name="connsiteY0" fmla="*/ 248353 h 478890"/>
                <a:gd name="connsiteX1" fmla="*/ 230417 w 609234"/>
                <a:gd name="connsiteY1" fmla="*/ 335123 h 478890"/>
                <a:gd name="connsiteX2" fmla="*/ 184980 w 609234"/>
                <a:gd name="connsiteY2" fmla="*/ 411359 h 478890"/>
                <a:gd name="connsiteX3" fmla="*/ 131889 w 609234"/>
                <a:gd name="connsiteY3" fmla="*/ 376622 h 478890"/>
                <a:gd name="connsiteX4" fmla="*/ 114617 w 609234"/>
                <a:gd name="connsiteY4" fmla="*/ 340120 h 478890"/>
                <a:gd name="connsiteX5" fmla="*/ 99848 w 609234"/>
                <a:gd name="connsiteY5" fmla="*/ 297544 h 478890"/>
                <a:gd name="connsiteX6" fmla="*/ 81595 w 609234"/>
                <a:gd name="connsiteY6" fmla="*/ 274320 h 478890"/>
                <a:gd name="connsiteX7" fmla="*/ 143567 w 609234"/>
                <a:gd name="connsiteY7" fmla="*/ 248353 h 478890"/>
                <a:gd name="connsiteX8" fmla="*/ 468037 w 609234"/>
                <a:gd name="connsiteY8" fmla="*/ 247718 h 478890"/>
                <a:gd name="connsiteX9" fmla="*/ 554948 w 609234"/>
                <a:gd name="connsiteY9" fmla="*/ 334439 h 478890"/>
                <a:gd name="connsiteX10" fmla="*/ 509505 w 609234"/>
                <a:gd name="connsiteY10" fmla="*/ 410724 h 478890"/>
                <a:gd name="connsiteX11" fmla="*/ 456357 w 609234"/>
                <a:gd name="connsiteY11" fmla="*/ 375938 h 478890"/>
                <a:gd name="connsiteX12" fmla="*/ 439082 w 609234"/>
                <a:gd name="connsiteY12" fmla="*/ 339485 h 478890"/>
                <a:gd name="connsiteX13" fmla="*/ 424360 w 609234"/>
                <a:gd name="connsiteY13" fmla="*/ 296860 h 478890"/>
                <a:gd name="connsiteX14" fmla="*/ 406055 w 609234"/>
                <a:gd name="connsiteY14" fmla="*/ 273685 h 478890"/>
                <a:gd name="connsiteX15" fmla="*/ 468037 w 609234"/>
                <a:gd name="connsiteY15" fmla="*/ 247718 h 478890"/>
                <a:gd name="connsiteX16" fmla="*/ 466641 w 609234"/>
                <a:gd name="connsiteY16" fmla="*/ 224404 h 478890"/>
                <a:gd name="connsiteX17" fmla="*/ 355746 w 609234"/>
                <a:gd name="connsiteY17" fmla="*/ 335135 h 478890"/>
                <a:gd name="connsiteX18" fmla="*/ 466641 w 609234"/>
                <a:gd name="connsiteY18" fmla="*/ 445818 h 478890"/>
                <a:gd name="connsiteX19" fmla="*/ 577487 w 609234"/>
                <a:gd name="connsiteY19" fmla="*/ 335135 h 478890"/>
                <a:gd name="connsiteX20" fmla="*/ 466641 w 609234"/>
                <a:gd name="connsiteY20" fmla="*/ 224404 h 478890"/>
                <a:gd name="connsiteX21" fmla="*/ 143574 w 609234"/>
                <a:gd name="connsiteY21" fmla="*/ 224404 h 478890"/>
                <a:gd name="connsiteX22" fmla="*/ 32680 w 609234"/>
                <a:gd name="connsiteY22" fmla="*/ 335135 h 478890"/>
                <a:gd name="connsiteX23" fmla="*/ 143574 w 609234"/>
                <a:gd name="connsiteY23" fmla="*/ 445818 h 478890"/>
                <a:gd name="connsiteX24" fmla="*/ 254420 w 609234"/>
                <a:gd name="connsiteY24" fmla="*/ 335135 h 478890"/>
                <a:gd name="connsiteX25" fmla="*/ 143574 w 609234"/>
                <a:gd name="connsiteY25" fmla="*/ 224404 h 478890"/>
                <a:gd name="connsiteX26" fmla="*/ 197893 w 609234"/>
                <a:gd name="connsiteY26" fmla="*/ 2 h 478890"/>
                <a:gd name="connsiteX27" fmla="*/ 287983 w 609234"/>
                <a:gd name="connsiteY27" fmla="*/ 90498 h 478890"/>
                <a:gd name="connsiteX28" fmla="*/ 287983 w 609234"/>
                <a:gd name="connsiteY28" fmla="*/ 126216 h 478890"/>
                <a:gd name="connsiteX29" fmla="*/ 304617 w 609234"/>
                <a:gd name="connsiteY29" fmla="*/ 124599 h 478890"/>
                <a:gd name="connsiteX30" fmla="*/ 321251 w 609234"/>
                <a:gd name="connsiteY30" fmla="*/ 126216 h 478890"/>
                <a:gd name="connsiteX31" fmla="*/ 321251 w 609234"/>
                <a:gd name="connsiteY31" fmla="*/ 90498 h 478890"/>
                <a:gd name="connsiteX32" fmla="*/ 411341 w 609234"/>
                <a:gd name="connsiteY32" fmla="*/ 2 h 478890"/>
                <a:gd name="connsiteX33" fmla="*/ 492402 w 609234"/>
                <a:gd name="connsiteY33" fmla="*/ 53114 h 478890"/>
                <a:gd name="connsiteX34" fmla="*/ 504326 w 609234"/>
                <a:gd name="connsiteY34" fmla="*/ 79768 h 478890"/>
                <a:gd name="connsiteX35" fmla="*/ 594612 w 609234"/>
                <a:gd name="connsiteY35" fmla="*/ 271930 h 478890"/>
                <a:gd name="connsiteX36" fmla="*/ 609234 w 609234"/>
                <a:gd name="connsiteY36" fmla="*/ 335576 h 478890"/>
                <a:gd name="connsiteX37" fmla="*/ 465218 w 609234"/>
                <a:gd name="connsiteY37" fmla="*/ 478890 h 478890"/>
                <a:gd name="connsiteX38" fmla="*/ 321251 w 609234"/>
                <a:gd name="connsiteY38" fmla="*/ 335086 h 478890"/>
                <a:gd name="connsiteX39" fmla="*/ 321251 w 609234"/>
                <a:gd name="connsiteY39" fmla="*/ 252430 h 478890"/>
                <a:gd name="connsiteX40" fmla="*/ 304617 w 609234"/>
                <a:gd name="connsiteY40" fmla="*/ 252332 h 478890"/>
                <a:gd name="connsiteX41" fmla="*/ 287983 w 609234"/>
                <a:gd name="connsiteY41" fmla="*/ 252430 h 478890"/>
                <a:gd name="connsiteX42" fmla="*/ 287983 w 609234"/>
                <a:gd name="connsiteY42" fmla="*/ 335086 h 478890"/>
                <a:gd name="connsiteX43" fmla="*/ 143967 w 609234"/>
                <a:gd name="connsiteY43" fmla="*/ 478890 h 478890"/>
                <a:gd name="connsiteX44" fmla="*/ 0 w 609234"/>
                <a:gd name="connsiteY44" fmla="*/ 335576 h 478890"/>
                <a:gd name="connsiteX45" fmla="*/ 14622 w 609234"/>
                <a:gd name="connsiteY45" fmla="*/ 271930 h 478890"/>
                <a:gd name="connsiteX46" fmla="*/ 104908 w 609234"/>
                <a:gd name="connsiteY46" fmla="*/ 79768 h 478890"/>
                <a:gd name="connsiteX47" fmla="*/ 116832 w 609234"/>
                <a:gd name="connsiteY47" fmla="*/ 53114 h 478890"/>
                <a:gd name="connsiteX48" fmla="*/ 197893 w 609234"/>
                <a:gd name="connsiteY48" fmla="*/ 2 h 4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9234" h="478890">
                  <a:moveTo>
                    <a:pt x="143567" y="248353"/>
                  </a:moveTo>
                  <a:cubicBezTo>
                    <a:pt x="191506" y="248353"/>
                    <a:pt x="230417" y="287206"/>
                    <a:pt x="230417" y="335123"/>
                  </a:cubicBezTo>
                  <a:cubicBezTo>
                    <a:pt x="230417" y="368048"/>
                    <a:pt x="212066" y="396661"/>
                    <a:pt x="184980" y="411359"/>
                  </a:cubicBezTo>
                  <a:cubicBezTo>
                    <a:pt x="163979" y="406117"/>
                    <a:pt x="145236" y="394015"/>
                    <a:pt x="131889" y="376622"/>
                  </a:cubicBezTo>
                  <a:cubicBezTo>
                    <a:pt x="123842" y="366137"/>
                    <a:pt x="118494" y="353153"/>
                    <a:pt x="114617" y="340120"/>
                  </a:cubicBezTo>
                  <a:cubicBezTo>
                    <a:pt x="110300" y="325716"/>
                    <a:pt x="106767" y="310968"/>
                    <a:pt x="99848" y="297544"/>
                  </a:cubicBezTo>
                  <a:cubicBezTo>
                    <a:pt x="95236" y="288529"/>
                    <a:pt x="89200" y="280543"/>
                    <a:pt x="81595" y="274320"/>
                  </a:cubicBezTo>
                  <a:cubicBezTo>
                    <a:pt x="97346" y="258299"/>
                    <a:pt x="119279" y="248353"/>
                    <a:pt x="143567" y="248353"/>
                  </a:cubicBezTo>
                  <a:close/>
                  <a:moveTo>
                    <a:pt x="468037" y="247718"/>
                  </a:moveTo>
                  <a:cubicBezTo>
                    <a:pt x="516032" y="247718"/>
                    <a:pt x="554948" y="286571"/>
                    <a:pt x="554948" y="334439"/>
                  </a:cubicBezTo>
                  <a:cubicBezTo>
                    <a:pt x="554948" y="367364"/>
                    <a:pt x="536545" y="396026"/>
                    <a:pt x="509505" y="410724"/>
                  </a:cubicBezTo>
                  <a:cubicBezTo>
                    <a:pt x="488452" y="405433"/>
                    <a:pt x="469705" y="393380"/>
                    <a:pt x="456357" y="375938"/>
                  </a:cubicBezTo>
                  <a:cubicBezTo>
                    <a:pt x="448358" y="365453"/>
                    <a:pt x="443008" y="352469"/>
                    <a:pt x="439082" y="339485"/>
                  </a:cubicBezTo>
                  <a:cubicBezTo>
                    <a:pt x="434813" y="325032"/>
                    <a:pt x="431279" y="310333"/>
                    <a:pt x="424360" y="296860"/>
                  </a:cubicBezTo>
                  <a:cubicBezTo>
                    <a:pt x="419747" y="287894"/>
                    <a:pt x="413662" y="279908"/>
                    <a:pt x="406055" y="273685"/>
                  </a:cubicBezTo>
                  <a:cubicBezTo>
                    <a:pt x="421857" y="257664"/>
                    <a:pt x="443794" y="247718"/>
                    <a:pt x="468037" y="247718"/>
                  </a:cubicBezTo>
                  <a:close/>
                  <a:moveTo>
                    <a:pt x="466641" y="224404"/>
                  </a:moveTo>
                  <a:cubicBezTo>
                    <a:pt x="405404" y="224404"/>
                    <a:pt x="355746" y="273988"/>
                    <a:pt x="355746" y="335135"/>
                  </a:cubicBezTo>
                  <a:cubicBezTo>
                    <a:pt x="355746" y="396283"/>
                    <a:pt x="405404" y="445818"/>
                    <a:pt x="466641" y="445818"/>
                  </a:cubicBezTo>
                  <a:cubicBezTo>
                    <a:pt x="527878" y="445818"/>
                    <a:pt x="577487" y="396283"/>
                    <a:pt x="577487" y="335135"/>
                  </a:cubicBezTo>
                  <a:cubicBezTo>
                    <a:pt x="577487" y="273988"/>
                    <a:pt x="527878" y="224404"/>
                    <a:pt x="466641" y="224404"/>
                  </a:cubicBezTo>
                  <a:close/>
                  <a:moveTo>
                    <a:pt x="143574" y="224404"/>
                  </a:moveTo>
                  <a:cubicBezTo>
                    <a:pt x="82337" y="224404"/>
                    <a:pt x="32680" y="273988"/>
                    <a:pt x="32680" y="335135"/>
                  </a:cubicBezTo>
                  <a:cubicBezTo>
                    <a:pt x="32680" y="396283"/>
                    <a:pt x="82337" y="445818"/>
                    <a:pt x="143574" y="445818"/>
                  </a:cubicBezTo>
                  <a:cubicBezTo>
                    <a:pt x="204812" y="445818"/>
                    <a:pt x="254420" y="396283"/>
                    <a:pt x="254420" y="335135"/>
                  </a:cubicBezTo>
                  <a:cubicBezTo>
                    <a:pt x="254420" y="273988"/>
                    <a:pt x="204812" y="224404"/>
                    <a:pt x="143574" y="224404"/>
                  </a:cubicBezTo>
                  <a:close/>
                  <a:moveTo>
                    <a:pt x="197893" y="2"/>
                  </a:moveTo>
                  <a:cubicBezTo>
                    <a:pt x="247452" y="-390"/>
                    <a:pt x="287983" y="41012"/>
                    <a:pt x="287983" y="90498"/>
                  </a:cubicBezTo>
                  <a:lnTo>
                    <a:pt x="287983" y="126216"/>
                  </a:lnTo>
                  <a:cubicBezTo>
                    <a:pt x="293380" y="125187"/>
                    <a:pt x="298925" y="124599"/>
                    <a:pt x="304617" y="124599"/>
                  </a:cubicBezTo>
                  <a:cubicBezTo>
                    <a:pt x="310309" y="124599"/>
                    <a:pt x="315854" y="125187"/>
                    <a:pt x="321251" y="126216"/>
                  </a:cubicBezTo>
                  <a:lnTo>
                    <a:pt x="321251" y="90498"/>
                  </a:lnTo>
                  <a:cubicBezTo>
                    <a:pt x="321251" y="41012"/>
                    <a:pt x="361782" y="-390"/>
                    <a:pt x="411341" y="2"/>
                  </a:cubicBezTo>
                  <a:cubicBezTo>
                    <a:pt x="447553" y="296"/>
                    <a:pt x="478565" y="22050"/>
                    <a:pt x="492402" y="53114"/>
                  </a:cubicBezTo>
                  <a:cubicBezTo>
                    <a:pt x="496327" y="62031"/>
                    <a:pt x="500155" y="70948"/>
                    <a:pt x="504326" y="79768"/>
                  </a:cubicBezTo>
                  <a:lnTo>
                    <a:pt x="594612" y="271930"/>
                  </a:lnTo>
                  <a:cubicBezTo>
                    <a:pt x="604033" y="291137"/>
                    <a:pt x="609283" y="312744"/>
                    <a:pt x="609234" y="335576"/>
                  </a:cubicBezTo>
                  <a:cubicBezTo>
                    <a:pt x="608940" y="414901"/>
                    <a:pt x="544709" y="478890"/>
                    <a:pt x="465218" y="478890"/>
                  </a:cubicBezTo>
                  <a:cubicBezTo>
                    <a:pt x="385727" y="478890"/>
                    <a:pt x="321251" y="414509"/>
                    <a:pt x="321251" y="335086"/>
                  </a:cubicBezTo>
                  <a:lnTo>
                    <a:pt x="321251" y="252430"/>
                  </a:lnTo>
                  <a:cubicBezTo>
                    <a:pt x="315854" y="252283"/>
                    <a:pt x="310309" y="252332"/>
                    <a:pt x="304617" y="252332"/>
                  </a:cubicBezTo>
                  <a:cubicBezTo>
                    <a:pt x="298925" y="252332"/>
                    <a:pt x="293380" y="252283"/>
                    <a:pt x="287983" y="252430"/>
                  </a:cubicBezTo>
                  <a:lnTo>
                    <a:pt x="287983" y="335086"/>
                  </a:lnTo>
                  <a:cubicBezTo>
                    <a:pt x="287983" y="414509"/>
                    <a:pt x="223507" y="478890"/>
                    <a:pt x="143967" y="478890"/>
                  </a:cubicBezTo>
                  <a:cubicBezTo>
                    <a:pt x="64525" y="478890"/>
                    <a:pt x="245" y="414901"/>
                    <a:pt x="0" y="335576"/>
                  </a:cubicBezTo>
                  <a:cubicBezTo>
                    <a:pt x="-49" y="312744"/>
                    <a:pt x="5201" y="291137"/>
                    <a:pt x="14622" y="271930"/>
                  </a:cubicBezTo>
                  <a:lnTo>
                    <a:pt x="104908" y="79768"/>
                  </a:lnTo>
                  <a:cubicBezTo>
                    <a:pt x="109030" y="70948"/>
                    <a:pt x="112907" y="62031"/>
                    <a:pt x="116832" y="53114"/>
                  </a:cubicBezTo>
                  <a:cubicBezTo>
                    <a:pt x="130620" y="22050"/>
                    <a:pt x="161681" y="296"/>
                    <a:pt x="197893" y="2"/>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grpSp>
      <p:sp>
        <p:nvSpPr>
          <p:cNvPr id="49" name="矩形 48"/>
          <p:cNvSpPr/>
          <p:nvPr/>
        </p:nvSpPr>
        <p:spPr>
          <a:xfrm>
            <a:off x="4938356" y="2937082"/>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658" y="1081663"/>
            <a:ext cx="6321240" cy="3562752"/>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299" y="4976537"/>
            <a:ext cx="1393708" cy="1231212"/>
          </a:xfrm>
          <a:prstGeom prst="rect">
            <a:avLst/>
          </a:prstGeom>
        </p:spPr>
      </p:pic>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674" y="4976537"/>
            <a:ext cx="1393708" cy="1151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好友功能</a:t>
            </a:r>
          </a:p>
        </p:txBody>
      </p:sp>
      <p:sp>
        <p:nvSpPr>
          <p:cNvPr id="4" name="日期占位符 3"/>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6" name="文本占位符 5"/>
          <p:cNvSpPr>
            <a:spLocks noGrp="1"/>
          </p:cNvSpPr>
          <p:nvPr>
            <p:ph type="body" sz="quarter" idx="29"/>
          </p:nvPr>
        </p:nvSpPr>
        <p:spPr/>
        <p:txBody>
          <a:bodyPr/>
          <a:lstStyle/>
          <a:p>
            <a:r>
              <a:rPr lang="zh-CN" altLang="en-US" dirty="0"/>
              <a:t>好友功能</a:t>
            </a:r>
          </a:p>
        </p:txBody>
      </p:sp>
      <p:sp>
        <p:nvSpPr>
          <p:cNvPr id="7" name="文本占位符 6"/>
          <p:cNvSpPr>
            <a:spLocks noGrp="1"/>
          </p:cNvSpPr>
          <p:nvPr>
            <p:ph type="body" sz="quarter" idx="30"/>
          </p:nvPr>
        </p:nvSpPr>
        <p:spPr>
          <a:xfrm>
            <a:off x="823124" y="3249262"/>
            <a:ext cx="3982720" cy="1706963"/>
          </a:xfrm>
        </p:spPr>
        <p:txBody>
          <a:bodyPr/>
          <a:lstStyle/>
          <a:p>
            <a:r>
              <a:rPr lang="zh-CN" altLang="en-US" dirty="0"/>
              <a:t>输入对方的账号即可添加进入常用好友列表，且系统自动匹配好友的好友，好友关系超过</a:t>
            </a:r>
            <a:r>
              <a:rPr lang="en-US" altLang="zh-CN" dirty="0"/>
              <a:t>6</a:t>
            </a:r>
            <a:r>
              <a:rPr lang="zh-CN" altLang="en-US" dirty="0"/>
              <a:t>层时视为陌生人，向陌生人转账时会有谨防诈骗的二次确认提示</a:t>
            </a: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48" y="3183480"/>
            <a:ext cx="6540334" cy="2735049"/>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226" y="1418007"/>
            <a:ext cx="3343275" cy="1504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存取款与转账系统</a:t>
            </a:r>
          </a:p>
        </p:txBody>
      </p:sp>
      <p:sp>
        <p:nvSpPr>
          <p:cNvPr id="6" name="文本占位符 5"/>
          <p:cNvSpPr>
            <a:spLocks noGrp="1"/>
          </p:cNvSpPr>
          <p:nvPr>
            <p:ph type="body" sz="quarter" idx="29"/>
          </p:nvPr>
        </p:nvSpPr>
        <p:spPr>
          <a:xfrm>
            <a:off x="4038666" y="909472"/>
            <a:ext cx="3982720" cy="584775"/>
          </a:xfrm>
        </p:spPr>
        <p:txBody>
          <a:bodyPr/>
          <a:lstStyle/>
          <a:p>
            <a:r>
              <a:rPr lang="zh-CN" altLang="en-US" dirty="0"/>
              <a:t>存取款与转账系统</a:t>
            </a:r>
          </a:p>
        </p:txBody>
      </p:sp>
      <p:sp>
        <p:nvSpPr>
          <p:cNvPr id="28" name="文本占位符 27"/>
          <p:cNvSpPr>
            <a:spLocks noGrp="1"/>
          </p:cNvSpPr>
          <p:nvPr>
            <p:ph type="body" sz="quarter" idx="30"/>
          </p:nvPr>
        </p:nvSpPr>
        <p:spPr>
          <a:xfrm>
            <a:off x="718509" y="1795179"/>
            <a:ext cx="10826234" cy="724795"/>
          </a:xfrm>
        </p:spPr>
        <p:txBody>
          <a:bodyPr>
            <a:normAutofit fontScale="92500" lnSpcReduction="10000"/>
          </a:bodyPr>
          <a:lstStyle/>
          <a:p>
            <a:r>
              <a:rPr lang="en-US" altLang="zh-CN" dirty="0"/>
              <a:t>	</a:t>
            </a:r>
            <a:r>
              <a:rPr lang="zh-CN" altLang="en-US" dirty="0"/>
              <a:t>储蓄账户于活期账户分开管理，通过下拉列表选择存取款与转账账户，</a:t>
            </a:r>
            <a:r>
              <a:rPr lang="zh-CN" altLang="en-US" u="sng" dirty="0"/>
              <a:t>同时储蓄账户会根据开户时设置的利率自动获取系统时间更新账户余额</a:t>
            </a:r>
            <a:r>
              <a:rPr lang="zh-CN" altLang="en-US" dirty="0"/>
              <a:t>，活期账户可以向任意账户转账，储蓄账户只能与活期账户互相转账。</a:t>
            </a:r>
          </a:p>
          <a:p>
            <a:endParaRPr lang="zh-CN" altLang="en-US" dirty="0"/>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296" y="2519974"/>
            <a:ext cx="4764913" cy="1971312"/>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6" y="4705166"/>
            <a:ext cx="4311670" cy="1785301"/>
          </a:xfrm>
          <a:prstGeom prst="rect">
            <a:avLst/>
          </a:prstGeom>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375" y="4616933"/>
            <a:ext cx="4764911" cy="1971312"/>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330" y="2678013"/>
            <a:ext cx="1358333" cy="1342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837217"/>
          </a:xfrm>
        </p:spPr>
        <p:txBody>
          <a:bodyPr/>
          <a:lstStyle/>
          <a:p>
            <a:r>
              <a:rPr lang="zh-CN" altLang="en-US" dirty="0"/>
              <a:t>管理员操作大厅</a:t>
            </a:r>
          </a:p>
          <a:p>
            <a:endParaRPr lang="zh-CN" altLang="en-US" dirty="0"/>
          </a:p>
        </p:txBody>
      </p:sp>
      <p:sp>
        <p:nvSpPr>
          <p:cNvPr id="4" name="日期占位符 3"/>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8"/>
          </p:nvPr>
        </p:nvSpPr>
        <p:spPr/>
        <p:txBody>
          <a:bodyPr/>
          <a:lstStyle/>
          <a:p>
            <a:fld id="{C79ECAFE-A460-4E13-ABCB-32CAE6136244}" type="slidenum">
              <a:rPr lang="zh-CN" altLang="en-US" smtClean="0"/>
              <a:t>8</a:t>
            </a:fld>
            <a:endParaRPr lang="zh-CN" altLang="en-US" dirty="0"/>
          </a:p>
        </p:txBody>
      </p:sp>
      <p:sp>
        <p:nvSpPr>
          <p:cNvPr id="6" name="文本占位符 5"/>
          <p:cNvSpPr>
            <a:spLocks noGrp="1"/>
          </p:cNvSpPr>
          <p:nvPr>
            <p:ph type="body" sz="quarter" idx="29"/>
          </p:nvPr>
        </p:nvSpPr>
        <p:spPr>
          <a:xfrm>
            <a:off x="4102866" y="1090770"/>
            <a:ext cx="3982720" cy="584775"/>
          </a:xfrm>
        </p:spPr>
        <p:txBody>
          <a:bodyPr/>
          <a:lstStyle/>
          <a:p>
            <a:r>
              <a:rPr lang="zh-CN" altLang="en-US" dirty="0"/>
              <a:t>管理员操作大厅</a:t>
            </a:r>
          </a:p>
        </p:txBody>
      </p:sp>
      <p:sp>
        <p:nvSpPr>
          <p:cNvPr id="7" name="文本占位符 6"/>
          <p:cNvSpPr>
            <a:spLocks noGrp="1"/>
          </p:cNvSpPr>
          <p:nvPr>
            <p:ph type="body" sz="quarter" idx="30"/>
          </p:nvPr>
        </p:nvSpPr>
        <p:spPr>
          <a:xfrm>
            <a:off x="690655" y="1834352"/>
            <a:ext cx="10826234" cy="425698"/>
          </a:xfrm>
        </p:spPr>
        <p:txBody>
          <a:bodyPr/>
          <a:lstStyle/>
          <a:p>
            <a:r>
              <a:rPr lang="zh-CN" altLang="en-US" dirty="0"/>
              <a:t>提供开户，销户，和调出用户列表功能</a:t>
            </a: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264" y="2481322"/>
            <a:ext cx="6341110" cy="35331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837217"/>
          </a:xfrm>
        </p:spPr>
        <p:txBody>
          <a:bodyPr/>
          <a:lstStyle/>
          <a:p>
            <a:r>
              <a:rPr lang="zh-CN" altLang="en-US" dirty="0"/>
              <a:t>账户注册系统</a:t>
            </a:r>
          </a:p>
          <a:p>
            <a:endParaRPr lang="zh-CN" altLang="en-US" dirty="0"/>
          </a:p>
        </p:txBody>
      </p:sp>
      <p:sp>
        <p:nvSpPr>
          <p:cNvPr id="4" name="日期占位符 3"/>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8"/>
          </p:nvPr>
        </p:nvSpPr>
        <p:spPr/>
        <p:txBody>
          <a:bodyPr/>
          <a:lstStyle/>
          <a:p>
            <a:fld id="{C79ECAFE-A460-4E13-ABCB-32CAE6136244}" type="slidenum">
              <a:rPr lang="zh-CN" altLang="en-US" smtClean="0"/>
              <a:t>9</a:t>
            </a:fld>
            <a:endParaRPr lang="zh-CN" altLang="en-US" dirty="0"/>
          </a:p>
        </p:txBody>
      </p:sp>
      <p:sp>
        <p:nvSpPr>
          <p:cNvPr id="6" name="文本占位符 5"/>
          <p:cNvSpPr>
            <a:spLocks noGrp="1"/>
          </p:cNvSpPr>
          <p:nvPr>
            <p:ph type="body" sz="quarter" idx="29"/>
          </p:nvPr>
        </p:nvSpPr>
        <p:spPr>
          <a:xfrm>
            <a:off x="4102866" y="1020987"/>
            <a:ext cx="3982720" cy="584775"/>
          </a:xfrm>
        </p:spPr>
        <p:txBody>
          <a:bodyPr/>
          <a:lstStyle/>
          <a:p>
            <a:r>
              <a:rPr lang="zh-CN" altLang="en-US" dirty="0"/>
              <a:t>账户注册系统</a:t>
            </a:r>
          </a:p>
        </p:txBody>
      </p:sp>
      <p:sp>
        <p:nvSpPr>
          <p:cNvPr id="7" name="文本占位符 6"/>
          <p:cNvSpPr>
            <a:spLocks noGrp="1"/>
          </p:cNvSpPr>
          <p:nvPr>
            <p:ph type="body" sz="quarter" idx="30"/>
          </p:nvPr>
        </p:nvSpPr>
        <p:spPr>
          <a:xfrm>
            <a:off x="494145" y="2461983"/>
            <a:ext cx="4598183" cy="3062928"/>
          </a:xfrm>
        </p:spPr>
        <p:txBody>
          <a:bodyPr/>
          <a:lstStyle/>
          <a:p>
            <a:r>
              <a:rPr lang="zh-CN" altLang="en-US" dirty="0"/>
              <a:t>可以选择注册账户类型</a:t>
            </a:r>
            <a:endParaRPr lang="en-US" altLang="zh-CN" dirty="0"/>
          </a:p>
          <a:p>
            <a:r>
              <a:rPr lang="zh-CN" altLang="en-US" dirty="0"/>
              <a:t>可以选择是否开启储蓄账户</a:t>
            </a:r>
            <a:endParaRPr lang="en-US" altLang="zh-CN" dirty="0"/>
          </a:p>
          <a:p>
            <a:r>
              <a:rPr lang="zh-CN" altLang="en-US" dirty="0"/>
              <a:t>手机号码设有合法性检查</a:t>
            </a:r>
            <a:endParaRPr lang="en-US" altLang="zh-CN" dirty="0"/>
          </a:p>
          <a:p>
            <a:r>
              <a:rPr lang="zh-CN" altLang="en-US" dirty="0"/>
              <a:t>利率有合法性检查</a:t>
            </a:r>
            <a:endParaRPr lang="en-US" altLang="zh-CN" dirty="0"/>
          </a:p>
          <a:p>
            <a:r>
              <a:rPr lang="zh-CN" altLang="en-US" dirty="0"/>
              <a:t>账户有是否重复检查，禁止注册相同的账户</a:t>
            </a:r>
            <a:endParaRPr lang="en-US" altLang="zh-CN" dirty="0"/>
          </a:p>
          <a:p>
            <a:r>
              <a:rPr lang="zh-CN" altLang="en-US" dirty="0"/>
              <a:t>设有两次重复确认密码检查</a:t>
            </a: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674" y="1839063"/>
            <a:ext cx="4771432" cy="457920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378" y="2040590"/>
            <a:ext cx="1494806" cy="1095332"/>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7378" y="3261992"/>
            <a:ext cx="1557498" cy="1327821"/>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7252" y="4857526"/>
            <a:ext cx="1464932" cy="114764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KSO_WPP_MARK_KEY" val="2a33afff-3180-49d9-8444-ef1e2c0e8dbf"/>
  <p:tag name="COMMONDATA" val="eyJoZGlkIjoiYzUxOTI5ZDA0ODJhMDI0OWIxYTJhYTVkZDJlNTc0ODUifQ=="/>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810</Words>
  <Application>Microsoft Office PowerPoint</Application>
  <PresentationFormat>宽屏</PresentationFormat>
  <Paragraphs>145</Paragraphs>
  <Slides>25</Slides>
  <Notes>6</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25</vt:i4>
      </vt:variant>
    </vt:vector>
  </HeadingPairs>
  <TitlesOfParts>
    <vt:vector size="36" baseType="lpstr">
      <vt:lpstr>等线</vt:lpstr>
      <vt:lpstr>微软雅黑</vt:lpstr>
      <vt:lpstr>微软雅黑</vt:lpstr>
      <vt:lpstr>Arial</vt:lpstr>
      <vt:lpstr>Calibri</vt:lpstr>
      <vt:lpstr>Century Gothic</vt:lpstr>
      <vt:lpstr>Segoe UI</vt:lpstr>
      <vt:lpstr>Segoe UI Light</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王梓</cp:lastModifiedBy>
  <cp:revision>41</cp:revision>
  <dcterms:created xsi:type="dcterms:W3CDTF">2019-03-11T14:11:00Z</dcterms:created>
  <dcterms:modified xsi:type="dcterms:W3CDTF">2023-06-01T17:22:15Z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D5929074E2694CA5B25069F676190AE7_13</vt:lpwstr>
  </property>
  <property fmtid="{D5CDD505-2E9C-101B-9397-08002B2CF9AE}" pid="12" name="KSOProductBuildVer">
    <vt:lpwstr>2052-11.1.0.14036</vt:lpwstr>
  </property>
</Properties>
</file>